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40"/>
  </p:notesMasterIdLst>
  <p:sldIdLst>
    <p:sldId id="256" r:id="rId2"/>
    <p:sldId id="287" r:id="rId3"/>
    <p:sldId id="288" r:id="rId4"/>
    <p:sldId id="297" r:id="rId5"/>
    <p:sldId id="343" r:id="rId6"/>
    <p:sldId id="307" r:id="rId7"/>
    <p:sldId id="339" r:id="rId8"/>
    <p:sldId id="340" r:id="rId9"/>
    <p:sldId id="354" r:id="rId10"/>
    <p:sldId id="353" r:id="rId11"/>
    <p:sldId id="341" r:id="rId12"/>
    <p:sldId id="331" r:id="rId13"/>
    <p:sldId id="333" r:id="rId14"/>
    <p:sldId id="304" r:id="rId15"/>
    <p:sldId id="355" r:id="rId16"/>
    <p:sldId id="356" r:id="rId17"/>
    <p:sldId id="357" r:id="rId18"/>
    <p:sldId id="363" r:id="rId19"/>
    <p:sldId id="347" r:id="rId20"/>
    <p:sldId id="313" r:id="rId21"/>
    <p:sldId id="314" r:id="rId22"/>
    <p:sldId id="327" r:id="rId23"/>
    <p:sldId id="329" r:id="rId24"/>
    <p:sldId id="330" r:id="rId25"/>
    <p:sldId id="344" r:id="rId26"/>
    <p:sldId id="318" r:id="rId27"/>
    <p:sldId id="359" r:id="rId28"/>
    <p:sldId id="360" r:id="rId29"/>
    <p:sldId id="361" r:id="rId30"/>
    <p:sldId id="364" r:id="rId31"/>
    <p:sldId id="351" r:id="rId32"/>
    <p:sldId id="319" r:id="rId33"/>
    <p:sldId id="320" r:id="rId34"/>
    <p:sldId id="335" r:id="rId35"/>
    <p:sldId id="336" r:id="rId36"/>
    <p:sldId id="337" r:id="rId37"/>
    <p:sldId id="294" r:id="rId38"/>
    <p:sldId id="295" r:id="rId3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A83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87D349B-E23D-4F58-89F5-7D22BB63001F}">
  <a:tblStyle styleId="{E87D349B-E23D-4F58-89F5-7D22BB63001F}" styleName="Table_0">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91C8D840-AEB8-404D-8919-C4E563DE7445}" styleName="Table_1">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p:cViewPr varScale="1">
        <p:scale>
          <a:sx n="88" d="100"/>
          <a:sy n="88" d="100"/>
        </p:scale>
        <p:origin x="792"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2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0315367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487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1"/>
            <a:ext cx="7772400" cy="1102519"/>
          </a:xfrm>
        </p:spPr>
        <p:txBody>
          <a:bodyPr/>
          <a:lstStyle/>
          <a:p>
            <a:r>
              <a:rPr lang="pt-BR"/>
              <a:t>Clique para editar o estilo do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3"/>
            <a:ext cx="2057400" cy="3290888"/>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154783"/>
            <a:ext cx="6019800" cy="3290888"/>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5" y="204787"/>
            <a:ext cx="3008313" cy="871538"/>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1"/>
            <a:ext cx="5486400" cy="425054"/>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18/10/2017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79072B-B782-475E-90A9-17174874DA2B}" type="datetimeFigureOut">
              <a:rPr lang="pt-BR" smtClean="0"/>
              <a:pPr/>
              <a:t>18/10/2017</a:t>
            </a:fld>
            <a:endParaRPr lang="pt-BR"/>
          </a:p>
        </p:txBody>
      </p:sp>
      <p:sp>
        <p:nvSpPr>
          <p:cNvPr id="5" name="Espaço Reservado para Rodapé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ts val="0"/>
              </a:spcBef>
              <a:buNone/>
            </a:pPr>
            <a:fld id="{00000000-1234-1234-1234-123412341234}" type="slidenum">
              <a:rPr lang="pt-BR" smtClean="0"/>
              <a:pPr>
                <a:spcBef>
                  <a:spcPts val="0"/>
                </a:spcBef>
                <a:buNone/>
              </a:pPr>
              <a:t>‹nº›</a:t>
            </a:fld>
            <a:endParaRPr lang="pt-B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Manual_Higiene_Saude-ceciss%20(1).pdf" TargetMode="External"/><Relationship Id="rId7" Type="http://schemas.openxmlformats.org/officeDocument/2006/relationships/image" Target="../media/image16.jpeg"/><Relationship Id="rId2" Type="http://schemas.openxmlformats.org/officeDocument/2006/relationships/hyperlink" Target="WHO%20Guidelines%20on%20Hand%20Hygiene%20in%20Health%20Care.pdf" TargetMode="Externa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hyperlink" Target="Seguran&#231;a_do_Paciente_Higienizacao_das_maos.pdf" TargetMode="External"/><Relationship Id="rId4" Type="http://schemas.openxmlformats.org/officeDocument/2006/relationships/hyperlink" Target="Guideline%20for%20Hand%20Hygiene%20in%20Health-Care%20Settings.pdf"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avaliacao_situacao2_mod2_HM.docx" TargetMode="Externa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3.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3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3" name="Shape 43"/>
          <p:cNvSpPr txBox="1"/>
          <p:nvPr/>
        </p:nvSpPr>
        <p:spPr>
          <a:xfrm>
            <a:off x="2699792" y="843558"/>
            <a:ext cx="6216311" cy="1944216"/>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2800" dirty="0">
                <a:solidFill>
                  <a:schemeClr val="bg1"/>
                </a:solidFill>
              </a:rPr>
              <a:t>PRECAUÇÕES PARA A TRANSMISSÃO DE MICRORGANISMOS NA ATENÇÃO PRIMÁRIA EM SAÚDE </a:t>
            </a:r>
          </a:p>
        </p:txBody>
      </p:sp>
      <p:pic>
        <p:nvPicPr>
          <p:cNvPr id="18434" name="Picture 2" descr="http://www.anvisa.gov.br/hotsite/higienizesuasmaos/index/foto.jpg"/>
          <p:cNvPicPr>
            <a:picLocks noChangeAspect="1" noChangeArrowheads="1"/>
          </p:cNvPicPr>
          <p:nvPr/>
        </p:nvPicPr>
        <p:blipFill>
          <a:blip r:embed="rId3"/>
          <a:srcRect l="21547" t="12028" r="11768" b="3775"/>
          <a:stretch>
            <a:fillRect/>
          </a:stretch>
        </p:blipFill>
        <p:spPr bwMode="auto">
          <a:xfrm>
            <a:off x="395536" y="771549"/>
            <a:ext cx="1946787" cy="3206474"/>
          </a:xfrm>
          <a:prstGeom prst="rect">
            <a:avLst/>
          </a:prstGeom>
          <a:ln>
            <a:noFill/>
          </a:ln>
          <a:effectLst>
            <a:outerShdw blurRad="190500" algn="tl" rotWithShape="0">
              <a:srgbClr val="000000">
                <a:alpha val="70000"/>
              </a:srgbClr>
            </a:outerShdw>
          </a:effectLst>
        </p:spPr>
      </p:pic>
      <p:sp>
        <p:nvSpPr>
          <p:cNvPr id="2" name="Retângulo 1">
            <a:hlinkClick r:id="rId4" action="ppaction://hlinksldjump"/>
          </p:cNvPr>
          <p:cNvSpPr/>
          <p:nvPr/>
        </p:nvSpPr>
        <p:spPr>
          <a:xfrm>
            <a:off x="7776488" y="3795886"/>
            <a:ext cx="1188000" cy="288032"/>
          </a:xfrm>
          <a:prstGeom prst="rect">
            <a:avLst/>
          </a:prstGeom>
          <a:solidFill>
            <a:schemeClr val="accent1">
              <a:lumMod val="7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pt-BR" dirty="0"/>
              <a:t>entrar</a:t>
            </a:r>
          </a:p>
        </p:txBody>
      </p:sp>
      <p:pic>
        <p:nvPicPr>
          <p:cNvPr id="11" name="Picture 2"/>
          <p:cNvPicPr>
            <a:picLocks noChangeAspect="1" noChangeArrowheads="1"/>
          </p:cNvPicPr>
          <p:nvPr/>
        </p:nvPicPr>
        <p:blipFill>
          <a:blip r:embed="rId5"/>
          <a:srcRect l="19372" t="6720" r="60783" b="81520"/>
          <a:stretch>
            <a:fillRect/>
          </a:stretch>
        </p:blipFill>
        <p:spPr bwMode="auto">
          <a:xfrm>
            <a:off x="7668344" y="4568077"/>
            <a:ext cx="1296144" cy="432048"/>
          </a:xfrm>
          <a:prstGeom prst="rect">
            <a:avLst/>
          </a:prstGeom>
          <a:noFill/>
          <a:ln w="9525">
            <a:noFill/>
            <a:miter lim="800000"/>
            <a:headEnd/>
            <a:tailEnd/>
          </a:ln>
        </p:spPr>
      </p:pic>
      <p:pic>
        <p:nvPicPr>
          <p:cNvPr id="4" name="Imagem 3"/>
          <p:cNvPicPr>
            <a:picLocks noChangeAspect="1"/>
          </p:cNvPicPr>
          <p:nvPr/>
        </p:nvPicPr>
        <p:blipFill>
          <a:blip r:embed="rId6"/>
          <a:stretch>
            <a:fillRect/>
          </a:stretch>
        </p:blipFill>
        <p:spPr>
          <a:xfrm>
            <a:off x="3734595" y="4507422"/>
            <a:ext cx="683710" cy="590340"/>
          </a:xfrm>
          <a:prstGeom prst="rect">
            <a:avLst/>
          </a:prstGeom>
        </p:spPr>
      </p:pic>
      <p:pic>
        <p:nvPicPr>
          <p:cNvPr id="5" name="Imagem 4"/>
          <p:cNvPicPr>
            <a:picLocks noChangeAspect="1"/>
          </p:cNvPicPr>
          <p:nvPr/>
        </p:nvPicPr>
        <p:blipFill>
          <a:blip r:embed="rId7"/>
          <a:stretch>
            <a:fillRect/>
          </a:stretch>
        </p:blipFill>
        <p:spPr>
          <a:xfrm>
            <a:off x="4716016" y="4610166"/>
            <a:ext cx="2706859" cy="341406"/>
          </a:xfrm>
          <a:prstGeom prst="rect">
            <a:avLst/>
          </a:prstGeom>
        </p:spPr>
      </p:pic>
      <p:pic>
        <p:nvPicPr>
          <p:cNvPr id="6" name="Imagem 5"/>
          <p:cNvPicPr>
            <a:picLocks noChangeAspect="1"/>
          </p:cNvPicPr>
          <p:nvPr/>
        </p:nvPicPr>
        <p:blipFill>
          <a:blip r:embed="rId8"/>
          <a:stretch>
            <a:fillRect/>
          </a:stretch>
        </p:blipFill>
        <p:spPr>
          <a:xfrm>
            <a:off x="250674" y="4456736"/>
            <a:ext cx="1032469" cy="591172"/>
          </a:xfrm>
          <a:prstGeom prst="rect">
            <a:avLst/>
          </a:prstGeom>
        </p:spPr>
      </p:pic>
      <p:pic>
        <p:nvPicPr>
          <p:cNvPr id="7" name="Imagem 6"/>
          <p:cNvPicPr>
            <a:picLocks noChangeAspect="1"/>
          </p:cNvPicPr>
          <p:nvPr/>
        </p:nvPicPr>
        <p:blipFill>
          <a:blip r:embed="rId9"/>
          <a:stretch>
            <a:fillRect/>
          </a:stretch>
        </p:blipFill>
        <p:spPr>
          <a:xfrm>
            <a:off x="1760550" y="4484443"/>
            <a:ext cx="1639966" cy="548100"/>
          </a:xfrm>
          <a:prstGeom prst="rect">
            <a:avLst/>
          </a:prstGeom>
        </p:spPr>
      </p:pic>
      <p:cxnSp>
        <p:nvCxnSpPr>
          <p:cNvPr id="9" name="Conector reto 8"/>
          <p:cNvCxnSpPr/>
          <p:nvPr/>
        </p:nvCxnSpPr>
        <p:spPr>
          <a:xfrm>
            <a:off x="107504" y="4443194"/>
            <a:ext cx="8899547"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2699792" y="3579862"/>
            <a:ext cx="4392488" cy="432048"/>
          </a:xfrm>
          <a:prstGeom prst="rect">
            <a:avLst/>
          </a:prstGeom>
          <a:solidFill>
            <a:srgbClr val="FF99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t>HIGIENIZAÇÃO DAS MÃOS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964341"/>
            <a:ext cx="6840000" cy="310854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dirty="0"/>
          </a:p>
          <a:p>
            <a:r>
              <a:rPr lang="pt-BR" dirty="0"/>
              <a:t>A HM é fundamental para reduzir o risco de IRAS também na APS e deve ocorrer no ponto de assistência, definido como “o lugar onde se reúnem três elementos: o usuário, o profissional de saúde e os cuidados que incluem o contato com o usuário”, ou seja, exatamente onde o cuidado é prestado. </a:t>
            </a:r>
          </a:p>
          <a:p>
            <a:endParaRPr lang="pt-BR" dirty="0"/>
          </a:p>
          <a:p>
            <a:pPr marL="1524000"/>
            <a:r>
              <a:rPr lang="pt-BR" dirty="0"/>
              <a:t>A OMS elaborou, em 2014, um documento para orientar sobre as melhores práticas e estratégias de melhoria da higiene das mãos, a ser implementada em ambiente extra hospitalar, como a APS. </a:t>
            </a:r>
          </a:p>
          <a:p>
            <a:endParaRPr lang="pt-BR" dirty="0"/>
          </a:p>
          <a:p>
            <a:r>
              <a:rPr lang="pt-BR" dirty="0"/>
              <a:t>Os momentos identificados como essenciais durante os cuidados assistenciais, em que há indicações para a HM, são definidos como </a:t>
            </a:r>
          </a:p>
          <a:p>
            <a:r>
              <a:rPr lang="pt-BR" dirty="0"/>
              <a:t>                                                 “Meus 5 momentos para a higienização das mãos”: </a:t>
            </a:r>
          </a:p>
          <a:p>
            <a:endParaRPr lang="pt-BR" dirty="0"/>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pic>
        <p:nvPicPr>
          <p:cNvPr id="3" name="Imagem 2"/>
          <p:cNvPicPr>
            <a:picLocks noChangeAspect="1"/>
          </p:cNvPicPr>
          <p:nvPr/>
        </p:nvPicPr>
        <p:blipFill>
          <a:blip r:embed="rId4"/>
          <a:stretch>
            <a:fillRect/>
          </a:stretch>
        </p:blipFill>
        <p:spPr>
          <a:xfrm>
            <a:off x="1691680" y="2108448"/>
            <a:ext cx="1481649" cy="1039366"/>
          </a:xfrm>
          <a:prstGeom prst="rect">
            <a:avLst/>
          </a:prstGeom>
        </p:spPr>
      </p:pic>
      <p:sp>
        <p:nvSpPr>
          <p:cNvPr id="19" name="Retângulo 18"/>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2" name="Retângulo 21"/>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3" name="Retângulo 22"/>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24" name="Retângulo 23"/>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5" name="Retângulo 2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7" name="Retângulo 26"/>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28" name="Retângulo 27"/>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9" name="Retângulo 28"/>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pic>
        <p:nvPicPr>
          <p:cNvPr id="16" name="Imagem 15"/>
          <p:cNvPicPr/>
          <p:nvPr/>
        </p:nvPicPr>
        <p:blipFill rotWithShape="1">
          <a:blip r:embed="rId4"/>
          <a:srcRect l="5997" t="23217" r="49200" b="24074"/>
          <a:stretch/>
        </p:blipFill>
        <p:spPr bwMode="auto">
          <a:xfrm>
            <a:off x="2411760" y="1094606"/>
            <a:ext cx="5184576" cy="3421360"/>
          </a:xfrm>
          <a:prstGeom prst="rect">
            <a:avLst/>
          </a:prstGeom>
          <a:ln>
            <a:noFill/>
          </a:ln>
          <a:extLst>
            <a:ext uri="{53640926-AAD7-44D8-BBD7-CCE9431645EC}">
              <a14:shadowObscured xmlns:a14="http://schemas.microsoft.com/office/drawing/2010/main"/>
            </a:ext>
          </a:extLst>
        </p:spPr>
      </p:pic>
      <p:sp>
        <p:nvSpPr>
          <p:cNvPr id="22" name="Retângulo 21"/>
          <p:cNvSpPr/>
          <p:nvPr/>
        </p:nvSpPr>
        <p:spPr>
          <a:xfrm>
            <a:off x="4527796" y="4507954"/>
            <a:ext cx="952504" cy="224036"/>
          </a:xfrm>
          <a:prstGeom prst="rect">
            <a:avLst/>
          </a:prstGeom>
        </p:spPr>
        <p:txBody>
          <a:bodyPr wrap="none">
            <a:spAutoFit/>
          </a:bodyPr>
          <a:lstStyle/>
          <a:p>
            <a:pPr algn="ctr">
              <a:lnSpc>
                <a:spcPct val="107000"/>
              </a:lnSpc>
              <a:spcAft>
                <a:spcPts val="800"/>
              </a:spcAft>
            </a:pPr>
            <a:r>
              <a:rPr lang="pt-BR" sz="800" dirty="0">
                <a:latin typeface="Times New Roman" panose="02020603050405020304" pitchFamily="18" charset="0"/>
                <a:ea typeface="Calibri" panose="020F0502020204030204" pitchFamily="34" charset="0"/>
                <a:cs typeface="Times New Roman" panose="02020603050405020304" pitchFamily="18" charset="0"/>
              </a:rPr>
              <a:t>Fonte: OMS, 2014</a:t>
            </a:r>
            <a:endParaRPr lang="pt-B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tângulo 24"/>
          <p:cNvSpPr/>
          <p:nvPr/>
        </p:nvSpPr>
        <p:spPr>
          <a:xfrm>
            <a:off x="1619672" y="6995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23" name="Retângulo 22"/>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4" name="Retângulo 23"/>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9" name="Retângulo 28"/>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30" name="Retângulo 29"/>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1" name="Retângulo 30"/>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2" name="Retângulo 31"/>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3" name="Retângulo 32"/>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4" name="Retângulo 33"/>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2555103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9672" y="771550"/>
            <a:ext cx="1099981"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Recursos</a:t>
            </a:r>
            <a:endParaRPr lang="pt-BR" sz="1800" dirty="0"/>
          </a:p>
        </p:txBody>
      </p:sp>
      <p:sp>
        <p:nvSpPr>
          <p:cNvPr id="20" name="Retângulo 19"/>
          <p:cNvSpPr/>
          <p:nvPr/>
        </p:nvSpPr>
        <p:spPr>
          <a:xfrm>
            <a:off x="1475656" y="1203598"/>
            <a:ext cx="7128792" cy="61555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pt-BR" sz="1600" dirty="0">
                <a:solidFill>
                  <a:srgbClr val="0000FF"/>
                </a:solidFill>
              </a:rPr>
              <a:t>Caso necessite ou tenha interesse em aprofundar o conhecimento sobre o tema consulte a bibliografia disponível. </a:t>
            </a:r>
            <a:r>
              <a:rPr lang="pt-BR" sz="1800" dirty="0">
                <a:solidFill>
                  <a:srgbClr val="0000FF"/>
                </a:solidFill>
              </a:rPr>
              <a:t> </a:t>
            </a:r>
          </a:p>
        </p:txBody>
      </p:sp>
      <p:sp>
        <p:nvSpPr>
          <p:cNvPr id="18"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2" name="Retângulo 21"/>
          <p:cNvSpPr/>
          <p:nvPr/>
        </p:nvSpPr>
        <p:spPr>
          <a:xfrm>
            <a:off x="1475656" y="1923678"/>
            <a:ext cx="7127992" cy="26761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369888" algn="just">
              <a:lnSpc>
                <a:spcPct val="115000"/>
              </a:lnSpc>
              <a:buClr>
                <a:srgbClr val="1C4587"/>
              </a:buClr>
              <a:buSzPct val="100000"/>
            </a:pPr>
            <a:r>
              <a:rPr lang="en-US" dirty="0">
                <a:solidFill>
                  <a:srgbClr val="1C4587"/>
                </a:solidFill>
              </a:rPr>
              <a:t>WHO Guidelines on Hand Hygiene in Health Care</a:t>
            </a:r>
            <a:endParaRPr lang="pt-BR" dirty="0">
              <a:solidFill>
                <a:srgbClr val="1C4587"/>
              </a:solidFill>
            </a:endParaRPr>
          </a:p>
          <a:p>
            <a:pPr marL="457200" algn="just">
              <a:lnSpc>
                <a:spcPct val="115000"/>
              </a:lnSpc>
              <a:buClr>
                <a:srgbClr val="1C4587"/>
              </a:buClr>
              <a:buSzPct val="100000"/>
            </a:pPr>
            <a:r>
              <a:rPr lang="en-US" dirty="0">
                <a:solidFill>
                  <a:srgbClr val="1C4587"/>
                </a:solidFill>
                <a:hlinkClick r:id="rId2" action="ppaction://hlinkfile"/>
              </a:rPr>
              <a:t>WHO Guidelines on Hand Hygiene in Health Care</a:t>
            </a:r>
            <a:endParaRPr lang="pt-BR" dirty="0">
              <a:solidFill>
                <a:srgbClr val="1C4587"/>
              </a:solidFill>
            </a:endParaRPr>
          </a:p>
          <a:p>
            <a:pPr marL="457200" algn="just">
              <a:lnSpc>
                <a:spcPct val="115000"/>
              </a:lnSpc>
              <a:buClr>
                <a:srgbClr val="1C4587"/>
              </a:buClr>
              <a:buSzPct val="100000"/>
            </a:pPr>
            <a:endParaRPr lang="pt-BR" sz="1000" dirty="0">
              <a:solidFill>
                <a:srgbClr val="1C4587"/>
              </a:solidFill>
            </a:endParaRPr>
          </a:p>
          <a:p>
            <a:pPr marL="114300" lvl="0" algn="just">
              <a:lnSpc>
                <a:spcPct val="115000"/>
              </a:lnSpc>
              <a:buClr>
                <a:srgbClr val="1C4587"/>
              </a:buClr>
              <a:buSzPct val="100000"/>
            </a:pPr>
            <a:r>
              <a:rPr lang="pt-BR" dirty="0">
                <a:solidFill>
                  <a:srgbClr val="1C4587"/>
                </a:solidFill>
              </a:rPr>
              <a:t>SALVE VIDAS: Higienize suas Mãos</a:t>
            </a:r>
          </a:p>
          <a:p>
            <a:pPr marL="457200" lvl="0" algn="just">
              <a:lnSpc>
                <a:spcPct val="115000"/>
              </a:lnSpc>
              <a:buClr>
                <a:srgbClr val="1C4587"/>
              </a:buClr>
              <a:buSzPct val="100000"/>
            </a:pPr>
            <a:r>
              <a:rPr lang="pt-BR" dirty="0" err="1">
                <a:solidFill>
                  <a:srgbClr val="1C4587"/>
                </a:solidFill>
                <a:hlinkClick r:id="rId3" action="ppaction://hlinkfile"/>
              </a:rPr>
              <a:t>Manual_Higiene_Saude-ceciss</a:t>
            </a:r>
            <a:endParaRPr lang="pt-BR" dirty="0">
              <a:solidFill>
                <a:srgbClr val="1C4587"/>
              </a:solidFill>
            </a:endParaRPr>
          </a:p>
          <a:p>
            <a:pPr marL="457200" lvl="0" algn="just">
              <a:lnSpc>
                <a:spcPct val="115000"/>
              </a:lnSpc>
              <a:buClr>
                <a:srgbClr val="1C4587"/>
              </a:buClr>
              <a:buSzPct val="100000"/>
            </a:pPr>
            <a:endParaRPr lang="pt-BR" sz="1000" dirty="0">
              <a:solidFill>
                <a:srgbClr val="1C4587"/>
              </a:solidFill>
            </a:endParaRPr>
          </a:p>
          <a:p>
            <a:pPr marL="457200" lvl="0" indent="-369888" algn="just">
              <a:lnSpc>
                <a:spcPct val="115000"/>
              </a:lnSpc>
              <a:buClr>
                <a:srgbClr val="1C4587"/>
              </a:buClr>
              <a:buSzPct val="100000"/>
            </a:pPr>
            <a:r>
              <a:rPr lang="en-US" dirty="0">
                <a:solidFill>
                  <a:srgbClr val="1C4587"/>
                </a:solidFill>
              </a:rPr>
              <a:t>Guideline for Hand Hygiene in Health-Care Settings</a:t>
            </a:r>
          </a:p>
          <a:p>
            <a:pPr marL="457200" lvl="0" algn="just">
              <a:lnSpc>
                <a:spcPct val="115000"/>
              </a:lnSpc>
              <a:buClr>
                <a:srgbClr val="1C4587"/>
              </a:buClr>
              <a:buSzPct val="100000"/>
            </a:pPr>
            <a:r>
              <a:rPr lang="en-US" dirty="0">
                <a:solidFill>
                  <a:srgbClr val="1C4587"/>
                </a:solidFill>
                <a:hlinkClick r:id="rId4" action="ppaction://hlinkfile"/>
              </a:rPr>
              <a:t>Guideline for Hand Hygiene in Health-Care Settings</a:t>
            </a:r>
            <a:endParaRPr lang="pt-BR" dirty="0">
              <a:solidFill>
                <a:srgbClr val="1C4587"/>
              </a:solidFill>
            </a:endParaRPr>
          </a:p>
          <a:p>
            <a:pPr marL="457200" lvl="0" algn="just">
              <a:lnSpc>
                <a:spcPct val="115000"/>
              </a:lnSpc>
              <a:buClr>
                <a:srgbClr val="1C4587"/>
              </a:buClr>
              <a:buSzPct val="100000"/>
            </a:pPr>
            <a:endParaRPr lang="pt-BR" sz="1000" dirty="0">
              <a:solidFill>
                <a:srgbClr val="1C4587"/>
              </a:solidFill>
            </a:endParaRPr>
          </a:p>
          <a:p>
            <a:pPr marL="457200" lvl="0" indent="-366713" algn="just">
              <a:lnSpc>
                <a:spcPct val="115000"/>
              </a:lnSpc>
              <a:buClr>
                <a:srgbClr val="1C4587"/>
              </a:buClr>
              <a:buSzPct val="100000"/>
            </a:pPr>
            <a:r>
              <a:rPr lang="pt-BR" dirty="0">
                <a:solidFill>
                  <a:srgbClr val="1C4587"/>
                </a:solidFill>
              </a:rPr>
              <a:t>Segurança do Paciente</a:t>
            </a:r>
          </a:p>
          <a:p>
            <a:pPr marL="457200" lvl="0">
              <a:lnSpc>
                <a:spcPct val="115000"/>
              </a:lnSpc>
              <a:buClr>
                <a:srgbClr val="1C4587"/>
              </a:buClr>
              <a:buSzPct val="100000"/>
            </a:pPr>
            <a:r>
              <a:rPr lang="pt-BR" dirty="0">
                <a:hlinkClick r:id="rId5" action="ppaction://hlinkfile"/>
              </a:rPr>
              <a:t>Segurança do Paciente em Serviços de Saúde: Higienização das Mãos</a:t>
            </a:r>
            <a:endParaRPr lang="pt-BR" dirty="0">
              <a:solidFill>
                <a:schemeClr val="tx2"/>
              </a:solidFill>
            </a:endParaRPr>
          </a:p>
        </p:txBody>
      </p:sp>
      <p:sp>
        <p:nvSpPr>
          <p:cNvPr id="26" name="Divisa 19">
            <a:hlinkClick r:id="rId6"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pic>
        <p:nvPicPr>
          <p:cNvPr id="3" name="Imagem 2"/>
          <p:cNvPicPr>
            <a:picLocks noChangeAspect="1"/>
          </p:cNvPicPr>
          <p:nvPr/>
        </p:nvPicPr>
        <p:blipFill rotWithShape="1">
          <a:blip r:embed="rId7"/>
          <a:srcRect l="16401" t="16401" r="16401" b="16401"/>
          <a:stretch/>
        </p:blipFill>
        <p:spPr>
          <a:xfrm>
            <a:off x="6588224" y="2207790"/>
            <a:ext cx="1872208" cy="1872208"/>
          </a:xfrm>
          <a:prstGeom prst="rect">
            <a:avLst/>
          </a:prstGeom>
          <a:effectLst>
            <a:reflection blurRad="6350" stA="52000" endA="300" endPos="17000" dir="5400000" sy="-100000" algn="bl" rotWithShape="0"/>
          </a:effectLst>
        </p:spPr>
      </p:pic>
      <p:sp>
        <p:nvSpPr>
          <p:cNvPr id="17" name="Retângulo 16"/>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19" name="Retângulo 18"/>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3" name="Retângulo 22"/>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27" name="Retângulo 26"/>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2" name="Retângulo 31"/>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3" name="Retângulo 32"/>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4" name="Retângulo 33"/>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5" name="Retângulo 34"/>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3692633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763688" y="1472466"/>
            <a:ext cx="648072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dirty="0">
                <a:solidFill>
                  <a:schemeClr val="tx2"/>
                </a:solidFill>
                <a:latin typeface="Arial" panose="020B0604020202020204" pitchFamily="34" charset="0"/>
                <a:cs typeface="Arial" panose="020B0604020202020204" pitchFamily="34" charset="0"/>
              </a:rPr>
              <a:t>Para iniciar a avaliação do </a:t>
            </a:r>
            <a:r>
              <a:rPr lang="pt-BR" b="1" dirty="0">
                <a:solidFill>
                  <a:schemeClr val="accent1">
                    <a:lumMod val="75000"/>
                  </a:schemeClr>
                </a:solidFill>
                <a:latin typeface="Arial" panose="020B0604020202020204" pitchFamily="34" charset="0"/>
                <a:cs typeface="Arial" panose="020B0604020202020204" pitchFamily="34" charset="0"/>
              </a:rPr>
              <a:t>Caso 1</a:t>
            </a:r>
            <a:r>
              <a:rPr lang="pt-BR" dirty="0">
                <a:solidFill>
                  <a:schemeClr val="tx2"/>
                </a:solidFill>
                <a:latin typeface="Arial" panose="020B0604020202020204" pitchFamily="34" charset="0"/>
                <a:cs typeface="Arial" panose="020B0604020202020204" pitchFamily="34" charset="0"/>
              </a:rPr>
              <a:t> você deve clicar no link abaixo! </a:t>
            </a:r>
          </a:p>
        </p:txBody>
      </p:sp>
      <p:sp>
        <p:nvSpPr>
          <p:cNvPr id="18"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7" name="Retângulo 16"/>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22" name="Retângulo 21"/>
          <p:cNvSpPr/>
          <p:nvPr/>
        </p:nvSpPr>
        <p:spPr>
          <a:xfrm>
            <a:off x="107504" y="2566850"/>
            <a:ext cx="118799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Avaliação</a:t>
            </a:r>
          </a:p>
        </p:txBody>
      </p:sp>
      <p:sp>
        <p:nvSpPr>
          <p:cNvPr id="24" name="Retângulo 23"/>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5" name="Retângulo 24"/>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pic>
        <p:nvPicPr>
          <p:cNvPr id="2" name="Imagem 1"/>
          <p:cNvPicPr>
            <a:picLocks noChangeAspect="1"/>
          </p:cNvPicPr>
          <p:nvPr/>
        </p:nvPicPr>
        <p:blipFill>
          <a:blip r:embed="rId2"/>
          <a:stretch>
            <a:fillRect/>
          </a:stretch>
        </p:blipFill>
        <p:spPr>
          <a:xfrm>
            <a:off x="1740884" y="2118496"/>
            <a:ext cx="3378334" cy="2237856"/>
          </a:xfrm>
          <a:prstGeom prst="rect">
            <a:avLst/>
          </a:prstGeom>
        </p:spPr>
      </p:pic>
      <p:sp>
        <p:nvSpPr>
          <p:cNvPr id="23" name="Retângulo 22">
            <a:hlinkClick r:id="rId3" action="ppaction://hlinksldjump"/>
          </p:cNvPr>
          <p:cNvSpPr/>
          <p:nvPr/>
        </p:nvSpPr>
        <p:spPr>
          <a:xfrm>
            <a:off x="4644008" y="2958921"/>
            <a:ext cx="3456384" cy="33855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sz="1600" b="1" dirty="0">
                <a:solidFill>
                  <a:schemeClr val="accent1">
                    <a:lumMod val="75000"/>
                  </a:schemeClr>
                </a:solidFill>
              </a:rPr>
              <a:t>Caso 1: Visita Domiciliar</a:t>
            </a:r>
            <a:endParaRPr lang="pt-BR" sz="1600" dirty="0">
              <a:solidFill>
                <a:schemeClr val="accent1">
                  <a:lumMod val="75000"/>
                </a:schemeClr>
              </a:solidFill>
            </a:endParaRPr>
          </a:p>
        </p:txBody>
      </p:sp>
      <p:sp>
        <p:nvSpPr>
          <p:cNvPr id="15" name="Retângulo 14"/>
          <p:cNvSpPr/>
          <p:nvPr/>
        </p:nvSpPr>
        <p:spPr>
          <a:xfrm>
            <a:off x="1650853" y="771549"/>
            <a:ext cx="1192955" cy="369332"/>
          </a:xfrm>
          <a:prstGeom prst="rect">
            <a:avLst/>
          </a:prstGeom>
        </p:spPr>
        <p:txBody>
          <a:bodyPr wrap="none">
            <a:spAutoFit/>
          </a:bodyPr>
          <a:lstStyle/>
          <a:p>
            <a:pPr algn="just"/>
            <a:r>
              <a:rPr lang="pt-BR" sz="1800" b="1" cap="small" dirty="0">
                <a:solidFill>
                  <a:schemeClr val="accent1">
                    <a:lumMod val="50000"/>
                  </a:schemeClr>
                </a:solidFill>
                <a:latin typeface="Trebuchet MS" pitchFamily="34" charset="0"/>
                <a:cs typeface="Arial" pitchFamily="34" charset="0"/>
              </a:rPr>
              <a:t>Avaliação</a:t>
            </a:r>
          </a:p>
        </p:txBody>
      </p:sp>
      <p:sp>
        <p:nvSpPr>
          <p:cNvPr id="19"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0" name="Retângulo 19"/>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1" name="Retângulo 20"/>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7" name="Retângulo 26"/>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8" name="Retângulo 27"/>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4091638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131590"/>
            <a:ext cx="7272808" cy="36009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chemeClr val="accent1">
                    <a:lumMod val="75000"/>
                  </a:schemeClr>
                </a:solidFill>
              </a:rPr>
              <a:t>Caso 1: Visita Domiciliar</a:t>
            </a:r>
          </a:p>
          <a:p>
            <a:endParaRPr lang="pt-BR" sz="800" dirty="0">
              <a:solidFill>
                <a:schemeClr val="accent1">
                  <a:lumMod val="75000"/>
                </a:schemeClr>
              </a:solidFill>
            </a:endParaRPr>
          </a:p>
          <a:p>
            <a:pPr>
              <a:spcAft>
                <a:spcPts val="300"/>
              </a:spcAft>
            </a:pPr>
            <a:r>
              <a:rPr lang="pt-BR" b="1" dirty="0">
                <a:solidFill>
                  <a:schemeClr val="tx1"/>
                </a:solidFill>
              </a:rPr>
              <a:t>A</a:t>
            </a:r>
            <a:r>
              <a:rPr lang="pt-BR" dirty="0">
                <a:solidFill>
                  <a:schemeClr val="tx1"/>
                </a:solidFill>
              </a:rPr>
              <a:t> enfermeira da unidade vai até a casa de um usuário para realizar a troca de curativo em ferimento ulcerado na perna. Leva todos os itens que serão utilizados na assistência (luvas, gazes, ataduras de crepe, preparação alcóolica para higienização das mãos, sabonete líquido, papel toalha, SF 0,9%) em um recipiente plástico com tampa. </a:t>
            </a:r>
          </a:p>
          <a:p>
            <a:pPr>
              <a:spcAft>
                <a:spcPts val="300"/>
              </a:spcAft>
            </a:pPr>
            <a:r>
              <a:rPr lang="pt-BR" b="1" dirty="0">
                <a:solidFill>
                  <a:schemeClr val="tx1"/>
                </a:solidFill>
              </a:rPr>
              <a:t>A</a:t>
            </a:r>
            <a:r>
              <a:rPr lang="pt-BR" dirty="0">
                <a:solidFill>
                  <a:schemeClr val="tx1"/>
                </a:solidFill>
              </a:rPr>
              <a:t>o entrar no domicílio, a enfermeira higieniza suas mãos com preparação alcoólica, cumprimenta e posiciona o paciente. Antes de iniciar sua assistência, higieniza as mãos e calça luvas de procedimento, pois trata-se de uma úlcera antiga e ela realiza o curativo com técnica limpa. </a:t>
            </a:r>
          </a:p>
          <a:p>
            <a:pPr>
              <a:spcAft>
                <a:spcPts val="300"/>
              </a:spcAft>
            </a:pPr>
            <a:r>
              <a:rPr lang="pt-BR" b="1" dirty="0">
                <a:solidFill>
                  <a:schemeClr val="tx1"/>
                </a:solidFill>
              </a:rPr>
              <a:t>A</a:t>
            </a:r>
            <a:r>
              <a:rPr lang="pt-BR" dirty="0">
                <a:solidFill>
                  <a:schemeClr val="tx1"/>
                </a:solidFill>
              </a:rPr>
              <a:t>o término da troca do curativo, enquanto a enfermeira retira as luvas e as descarta, o usuário relata que a medicação para controle da pressão arterial (PA) havia acabado, e que estava com receio de que sua pressão estivesse alta. Solicita então à enfermeira que realize a aferição da PA. </a:t>
            </a:r>
          </a:p>
          <a:p>
            <a:pPr>
              <a:spcAft>
                <a:spcPts val="300"/>
              </a:spcAft>
            </a:pPr>
            <a:r>
              <a:rPr lang="pt-BR" b="1" dirty="0">
                <a:solidFill>
                  <a:schemeClr val="tx1"/>
                </a:solidFill>
              </a:rPr>
              <a:t>A</a:t>
            </a:r>
            <a:r>
              <a:rPr lang="pt-BR" dirty="0">
                <a:solidFill>
                  <a:schemeClr val="tx1"/>
                </a:solidFill>
              </a:rPr>
              <a:t> enfermeira verifica a PA do usuário, constatando que se encontrava 140 X 90 mmHg, e diz ao usuário que providenciará a medicação.</a:t>
            </a:r>
          </a:p>
          <a:p>
            <a:pPr>
              <a:spcAft>
                <a:spcPts val="300"/>
              </a:spcAft>
            </a:pPr>
            <a:r>
              <a:rPr lang="pt-BR" b="1" dirty="0">
                <a:solidFill>
                  <a:schemeClr val="tx1"/>
                </a:solidFill>
              </a:rPr>
              <a:t>A</a:t>
            </a:r>
            <a:r>
              <a:rPr lang="pt-BR" dirty="0">
                <a:solidFill>
                  <a:schemeClr val="tx1"/>
                </a:solidFill>
              </a:rPr>
              <a:t>o final, ela lava as mãos com água e sabonete, seca com papel toalha e em seguida, utiliza a preparação alcoólica. Despede-se do usuário e retorna à unidade de saúde.</a:t>
            </a:r>
            <a:endParaRPr lang="pt-BR" sz="1100" dirty="0">
              <a:solidFill>
                <a:schemeClr val="tx1"/>
              </a:solidFill>
            </a:endParaRPr>
          </a:p>
        </p:txBody>
      </p:sp>
      <p:sp>
        <p:nvSpPr>
          <p:cNvPr id="21" name="Divisa 20">
            <a:hlinkClick r:id="rId2"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37" name="Retângulo 36"/>
          <p:cNvSpPr/>
          <p:nvPr/>
        </p:nvSpPr>
        <p:spPr>
          <a:xfrm>
            <a:off x="1619672" y="771549"/>
            <a:ext cx="1192955" cy="369332"/>
          </a:xfrm>
          <a:prstGeom prst="rect">
            <a:avLst/>
          </a:prstGeom>
        </p:spPr>
        <p:txBody>
          <a:bodyPr wrap="none">
            <a:spAutoFit/>
          </a:bodyPr>
          <a:lstStyle/>
          <a:p>
            <a:pPr algn="just"/>
            <a:r>
              <a:rPr lang="pt-BR" sz="1800" b="1" cap="small" dirty="0">
                <a:solidFill>
                  <a:schemeClr val="accent1">
                    <a:lumMod val="50000"/>
                  </a:schemeClr>
                </a:solidFill>
                <a:latin typeface="Trebuchet MS" pitchFamily="34" charset="0"/>
                <a:cs typeface="Arial" pitchFamily="34" charset="0"/>
              </a:rPr>
              <a:t>Avaliação</a:t>
            </a:r>
          </a:p>
        </p:txBody>
      </p:sp>
      <p:sp>
        <p:nvSpPr>
          <p:cNvPr id="19" name="Retângulo 18"/>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22" name="Retângulo 21"/>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3" name="Retângulo 22"/>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4" name="Retângulo 23">
            <a:hlinkClick r:id="rId3" action="ppaction://hlinksldjump"/>
          </p:cNvPr>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6" name="Retângulo 25">
            <a:hlinkClick r:id="rId4" action="ppaction://hlinksldjump"/>
          </p:cNvPr>
          <p:cNvSpPr/>
          <p:nvPr/>
        </p:nvSpPr>
        <p:spPr>
          <a:xfrm>
            <a:off x="107504" y="4731990"/>
            <a:ext cx="1512168"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Rever a Síntese</a:t>
            </a:r>
          </a:p>
        </p:txBody>
      </p:sp>
      <p:sp>
        <p:nvSpPr>
          <p:cNvPr id="27"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5" name="Retângulo 14"/>
          <p:cNvSpPr/>
          <p:nvPr/>
        </p:nvSpPr>
        <p:spPr>
          <a:xfrm>
            <a:off x="107504" y="2566850"/>
            <a:ext cx="118799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Avaliação</a:t>
            </a:r>
          </a:p>
        </p:txBody>
      </p:sp>
      <p:sp>
        <p:nvSpPr>
          <p:cNvPr id="17" name="Retângulo 16"/>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8" name="Retângulo 17"/>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5" name="Retângulo 24"/>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9" name="Retângulo 28"/>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850478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17" name="Retângulo 16"/>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6" name="Retângulo 15"/>
          <p:cNvSpPr/>
          <p:nvPr/>
        </p:nvSpPr>
        <p:spPr>
          <a:xfrm>
            <a:off x="107504" y="2207790"/>
            <a:ext cx="118799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19" name="Retângulo 18"/>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2" name="Retângulo 21"/>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3" name="Retângulo 22"/>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4" name="Retângulo 23"/>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8" name="Retângulo 17"/>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8" name="Retângulo 27"/>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9" name="Retângulo 28"/>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pic>
        <p:nvPicPr>
          <p:cNvPr id="25" name="Imagem 24"/>
          <p:cNvPicPr>
            <a:picLocks noChangeAspect="1"/>
          </p:cNvPicPr>
          <p:nvPr/>
        </p:nvPicPr>
        <p:blipFill rotWithShape="1">
          <a:blip r:embed="rId4"/>
          <a:srcRect l="2273" t="1730" b="7299"/>
          <a:stretch/>
        </p:blipFill>
        <p:spPr>
          <a:xfrm>
            <a:off x="6444209" y="1424390"/>
            <a:ext cx="2592288" cy="2740120"/>
          </a:xfrm>
          <a:prstGeom prst="rect">
            <a:avLst/>
          </a:prstGeom>
        </p:spPr>
      </p:pic>
      <p:sp>
        <p:nvSpPr>
          <p:cNvPr id="26" name="Retângulo 25"/>
          <p:cNvSpPr/>
          <p:nvPr/>
        </p:nvSpPr>
        <p:spPr>
          <a:xfrm>
            <a:off x="1619672" y="1028219"/>
            <a:ext cx="4824536" cy="363176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Higienização das mãos (HM)</a:t>
            </a:r>
          </a:p>
          <a:p>
            <a:pPr algn="ctr"/>
            <a:r>
              <a:rPr lang="pt-BR" dirty="0"/>
              <a:t> </a:t>
            </a:r>
          </a:p>
          <a:p>
            <a:pPr>
              <a:spcAft>
                <a:spcPts val="600"/>
              </a:spcAft>
            </a:pPr>
            <a:r>
              <a:rPr lang="pt-BR" dirty="0"/>
              <a:t>A pele é reservatório de diversos microrganismos, os que pertencem à microbiota residente e os da microbiota transitória. </a:t>
            </a:r>
          </a:p>
          <a:p>
            <a:pPr>
              <a:spcAft>
                <a:spcPts val="600"/>
              </a:spcAft>
            </a:pPr>
            <a:r>
              <a:rPr lang="pt-BR" dirty="0"/>
              <a:t>A residente é mais difícil de ser removida pela HM, pois coloniza camadas mais internas da pele. </a:t>
            </a:r>
          </a:p>
          <a:p>
            <a:pPr>
              <a:spcAft>
                <a:spcPts val="600"/>
              </a:spcAft>
            </a:pPr>
            <a:r>
              <a:rPr lang="pt-BR" dirty="0"/>
              <a:t>A microbiota transitória, que coloniza a camada mais superficial, é removida mecanicamente com a lavagem das mãos ou eliminada pela fricção com preparação alcoólica. </a:t>
            </a:r>
          </a:p>
          <a:p>
            <a:pPr>
              <a:spcAft>
                <a:spcPts val="600"/>
              </a:spcAft>
            </a:pPr>
            <a:r>
              <a:rPr lang="pt-BR" dirty="0"/>
              <a:t>As mãos dos profissionais e dos usuários dos serviços de saúde podem estar contaminadas por  microrganismos patogênicos e causar infecções relacionadas à assistência à saúde (IRAS). </a:t>
            </a:r>
          </a:p>
          <a:p>
            <a:pPr>
              <a:spcAft>
                <a:spcPts val="600"/>
              </a:spcAft>
            </a:pPr>
            <a:r>
              <a:rPr lang="pt-BR" dirty="0"/>
              <a:t>As mãos são o principal meio de transmissão de microrganismos durante a prestação de cuidados aos usuários. </a:t>
            </a:r>
          </a:p>
        </p:txBody>
      </p:sp>
      <p:sp>
        <p:nvSpPr>
          <p:cNvPr id="27"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2509516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p:cNvPicPr>
            <a:picLocks noChangeAspect="1"/>
          </p:cNvPicPr>
          <p:nvPr/>
        </p:nvPicPr>
        <p:blipFill>
          <a:blip r:embed="rId2"/>
          <a:stretch>
            <a:fillRect/>
          </a:stretch>
        </p:blipFill>
        <p:spPr>
          <a:xfrm>
            <a:off x="6588224" y="2643758"/>
            <a:ext cx="1861300" cy="1861300"/>
          </a:xfrm>
          <a:prstGeom prst="rect">
            <a:avLst/>
          </a:prstGeom>
        </p:spPr>
      </p:pic>
      <p:sp>
        <p:nvSpPr>
          <p:cNvPr id="15" name="Retângulo 14">
            <a:hlinkClick r:id="rId3"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964342"/>
            <a:ext cx="6840000" cy="357020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endParaRPr lang="pt-BR" sz="800" dirty="0"/>
          </a:p>
          <a:p>
            <a:pPr>
              <a:spcAft>
                <a:spcPts val="600"/>
              </a:spcAft>
            </a:pPr>
            <a:r>
              <a:rPr lang="pt-BR" dirty="0"/>
              <a:t>A HM é considerada a medida mais simples e mais barata de prevenir as IRAS. </a:t>
            </a:r>
          </a:p>
          <a:p>
            <a:pPr>
              <a:spcAft>
                <a:spcPts val="600"/>
              </a:spcAft>
            </a:pPr>
            <a:r>
              <a:rPr lang="pt-BR" dirty="0"/>
              <a:t>Deve ser realizada com água e sabonete quando as mãos estiverem visivelmente sujas ou após usar o banheiro. </a:t>
            </a:r>
          </a:p>
          <a:p>
            <a:pPr>
              <a:spcAft>
                <a:spcPts val="600"/>
              </a:spcAft>
            </a:pPr>
            <a:r>
              <a:rPr lang="pt-BR" dirty="0"/>
              <a:t>A fricção das mãos com preparação alcoólica deve ser realizada nas seguintes situações, quando as mãos não estiverem visivelmente sujas: </a:t>
            </a:r>
          </a:p>
          <a:p>
            <a:pPr marL="266700" lvl="6" indent="-266700">
              <a:spcAft>
                <a:spcPts val="600"/>
              </a:spcAft>
              <a:buFont typeface="Wingdings" pitchFamily="2" charset="2"/>
              <a:buChar char="ü"/>
            </a:pPr>
            <a:r>
              <a:rPr lang="pt-BR" dirty="0"/>
              <a:t>Antes e após contato com usuário </a:t>
            </a:r>
          </a:p>
          <a:p>
            <a:pPr marL="266700" lvl="6" indent="-266700">
              <a:spcAft>
                <a:spcPts val="600"/>
              </a:spcAft>
              <a:buFont typeface="Wingdings" pitchFamily="2" charset="2"/>
              <a:buChar char="ü"/>
            </a:pPr>
            <a:r>
              <a:rPr lang="pt-BR" dirty="0"/>
              <a:t>Antes de realizar procedimentos e manipular dispositivos invasivos </a:t>
            </a:r>
          </a:p>
          <a:p>
            <a:pPr marL="266700" lvl="6" indent="-266700">
              <a:spcAft>
                <a:spcPts val="600"/>
              </a:spcAft>
              <a:buFont typeface="Wingdings" pitchFamily="2" charset="2"/>
              <a:buChar char="ü"/>
            </a:pPr>
            <a:r>
              <a:rPr lang="pt-BR" dirty="0"/>
              <a:t>Antes de calçar luvas</a:t>
            </a:r>
          </a:p>
          <a:p>
            <a:pPr marL="266700" lvl="6" indent="-266700">
              <a:spcAft>
                <a:spcPts val="600"/>
              </a:spcAft>
              <a:buFont typeface="Wingdings" pitchFamily="2" charset="2"/>
              <a:buChar char="ü"/>
            </a:pPr>
            <a:r>
              <a:rPr lang="pt-BR" dirty="0"/>
              <a:t>Após de exposição a fluidos corporais </a:t>
            </a:r>
          </a:p>
          <a:p>
            <a:pPr marL="266700" lvl="6" indent="-266700">
              <a:spcAft>
                <a:spcPts val="600"/>
              </a:spcAft>
              <a:buFont typeface="Wingdings" pitchFamily="2" charset="2"/>
              <a:buChar char="ü"/>
            </a:pPr>
            <a:r>
              <a:rPr lang="pt-BR" dirty="0"/>
              <a:t>Após contato com objetos e superfícies contaminados </a:t>
            </a:r>
          </a:p>
          <a:p>
            <a:pPr marL="266700" lvl="6" indent="-266700">
              <a:spcAft>
                <a:spcPts val="600"/>
              </a:spcAft>
              <a:buFont typeface="Wingdings" pitchFamily="2" charset="2"/>
              <a:buChar char="ü"/>
            </a:pPr>
            <a:r>
              <a:rPr lang="pt-BR" dirty="0"/>
              <a:t>Após a remoção de luvas </a:t>
            </a:r>
            <a:endParaRPr lang="pt-BR" sz="800" dirty="0"/>
          </a:p>
          <a:p>
            <a:pPr marL="266700" lvl="6" indent="-266700">
              <a:spcAft>
                <a:spcPts val="600"/>
              </a:spcAft>
            </a:pPr>
            <a:endParaRPr lang="pt-BR" dirty="0"/>
          </a:p>
        </p:txBody>
      </p:sp>
      <p:sp>
        <p:nvSpPr>
          <p:cNvPr id="20" name="Divisa 19">
            <a:hlinkClick r:id="rId4"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33" name="Retângulo 32"/>
          <p:cNvSpPr/>
          <p:nvPr/>
        </p:nvSpPr>
        <p:spPr>
          <a:xfrm>
            <a:off x="107504" y="2207790"/>
            <a:ext cx="118799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34" name="Retângulo 33"/>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5" name="Retângulo 3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6" name="Retângulo 35"/>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7" name="Retângulo 36"/>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6" name="Retângulo 15"/>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17" name="Retângulo 16"/>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18" name="Retângulo 17"/>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
        <p:nvSpPr>
          <p:cNvPr id="22"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964340"/>
            <a:ext cx="6840000" cy="310854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sz="800" dirty="0"/>
          </a:p>
          <a:p>
            <a:pPr>
              <a:spcAft>
                <a:spcPts val="600"/>
              </a:spcAft>
            </a:pPr>
            <a:r>
              <a:rPr lang="pt-BR" dirty="0"/>
              <a:t>Preferencialmente deve-se utilizar preparações alcoólicas para a HM nos cuidados assistenciais, devido ao seu amplo espectro antimicrobiano comparado a outros produtos, ao tempo reduzido (20-30 segundos) para a efetividade antimicrobiana, à melhor tolerabilidade da pele e ao potencial para acesso no ponto de assistência.</a:t>
            </a:r>
          </a:p>
          <a:p>
            <a:pPr>
              <a:spcAft>
                <a:spcPts val="600"/>
              </a:spcAft>
            </a:pPr>
            <a:r>
              <a:rPr lang="pt-BR" dirty="0"/>
              <a:t> </a:t>
            </a:r>
          </a:p>
          <a:p>
            <a:pPr>
              <a:spcAft>
                <a:spcPts val="600"/>
              </a:spcAft>
            </a:pPr>
            <a:r>
              <a:rPr lang="pt-BR" dirty="0"/>
              <a:t>Seu uso pode superar algumas barreiras na realização                                                                   eficaz da HM, como a falta de tempo, a falta de                                                                                    instalações e produtos ideais, a baixa tolerabilidade                                                                    aos produtos de higiene das mãos ou a localização                                                            inconveniente de pias e dispensadores. </a:t>
            </a:r>
          </a:p>
          <a:p>
            <a:pPr>
              <a:spcAft>
                <a:spcPts val="600"/>
              </a:spcAft>
            </a:pPr>
            <a:endParaRPr lang="pt-BR" dirty="0"/>
          </a:p>
          <a:p>
            <a:pPr>
              <a:spcAft>
                <a:spcPts val="600"/>
              </a:spcAft>
            </a:pPr>
            <a:endParaRPr lang="pt-BR" dirty="0"/>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33" name="Retângulo 32"/>
          <p:cNvSpPr/>
          <p:nvPr/>
        </p:nvSpPr>
        <p:spPr>
          <a:xfrm>
            <a:off x="107504" y="2207790"/>
            <a:ext cx="118799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34" name="Retângulo 33"/>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5" name="Retângulo 3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6" name="Retângulo 35"/>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7" name="Retângulo 36"/>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6" name="Retângulo 15"/>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17" name="Retângulo 16"/>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18" name="Retângulo 17"/>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pic>
        <p:nvPicPr>
          <p:cNvPr id="19" name="Imagem 18"/>
          <p:cNvPicPr>
            <a:picLocks noChangeAspect="1"/>
          </p:cNvPicPr>
          <p:nvPr/>
        </p:nvPicPr>
        <p:blipFill rotWithShape="1">
          <a:blip r:embed="rId4">
            <a:extLst>
              <a:ext uri="{BEBA8EAE-BF5A-486C-A8C5-ECC9F3942E4B}">
                <a14:imgProps xmlns:a14="http://schemas.microsoft.com/office/drawing/2010/main">
                  <a14:imgLayer r:embed="rId5">
                    <a14:imgEffect>
                      <a14:artisticCrisscrossEtching/>
                    </a14:imgEffect>
                    <a14:imgEffect>
                      <a14:brightnessContrast contrast="20000"/>
                    </a14:imgEffect>
                  </a14:imgLayer>
                </a14:imgProps>
              </a:ext>
            </a:extLst>
          </a:blip>
          <a:srcRect l="14028"/>
          <a:stretch/>
        </p:blipFill>
        <p:spPr>
          <a:xfrm>
            <a:off x="6012160" y="2283718"/>
            <a:ext cx="2166284" cy="1676787"/>
          </a:xfrm>
          <a:prstGeom prst="rect">
            <a:avLst/>
          </a:prstGeom>
        </p:spPr>
      </p:pic>
      <p:sp>
        <p:nvSpPr>
          <p:cNvPr id="22"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964341"/>
            <a:ext cx="6840000" cy="310854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dirty="0"/>
          </a:p>
          <a:p>
            <a:r>
              <a:rPr lang="pt-BR" dirty="0"/>
              <a:t>A HM é fundamental para reduzir o risco de IRAS também na APS e deve ocorrer no ponto de assistência, definido como “o lugar onde se reúnem três elementos: o usuário, o profissional de saúde e os cuidados que incluem o contato com o usuário”, ou seja, exatamente onde o cuidado é prestado. </a:t>
            </a:r>
          </a:p>
          <a:p>
            <a:endParaRPr lang="pt-BR" dirty="0"/>
          </a:p>
          <a:p>
            <a:pPr marL="1524000"/>
            <a:r>
              <a:rPr lang="pt-BR" dirty="0"/>
              <a:t>A OMS elaborou, em 2014, um documento para orientar sobre as melhores práticas e estratégias de melhoria da higiene das mãos, a ser implementada em ambiente extra hospitalar, como a APS. </a:t>
            </a:r>
          </a:p>
          <a:p>
            <a:endParaRPr lang="pt-BR" dirty="0"/>
          </a:p>
          <a:p>
            <a:r>
              <a:rPr lang="pt-BR" dirty="0"/>
              <a:t>Os momentos identificados como essenciais durante os cuidados assistenciais, em que há indicações para a HM, são definidos como </a:t>
            </a:r>
          </a:p>
          <a:p>
            <a:r>
              <a:rPr lang="pt-BR" dirty="0"/>
              <a:t>                                                 “Meus 5 momentos para a higienização das mãos”: </a:t>
            </a:r>
          </a:p>
          <a:p>
            <a:endParaRPr lang="pt-BR" dirty="0"/>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pic>
        <p:nvPicPr>
          <p:cNvPr id="3" name="Imagem 2"/>
          <p:cNvPicPr>
            <a:picLocks noChangeAspect="1"/>
          </p:cNvPicPr>
          <p:nvPr/>
        </p:nvPicPr>
        <p:blipFill>
          <a:blip r:embed="rId4"/>
          <a:stretch>
            <a:fillRect/>
          </a:stretch>
        </p:blipFill>
        <p:spPr>
          <a:xfrm>
            <a:off x="1691680" y="2108448"/>
            <a:ext cx="1481649" cy="1039366"/>
          </a:xfrm>
          <a:prstGeom prst="rect">
            <a:avLst/>
          </a:prstGeom>
        </p:spPr>
      </p:pic>
      <p:sp>
        <p:nvSpPr>
          <p:cNvPr id="19" name="Retângulo 18"/>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2" name="Retângulo 21"/>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3" name="Retângulo 22"/>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24" name="Retângulo 23"/>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5" name="Retângulo 2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7" name="Retângulo 26"/>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28" name="Retângulo 27"/>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9" name="Retângulo 28"/>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3545106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pic>
        <p:nvPicPr>
          <p:cNvPr id="16" name="Imagem 15"/>
          <p:cNvPicPr/>
          <p:nvPr/>
        </p:nvPicPr>
        <p:blipFill rotWithShape="1">
          <a:blip r:embed="rId4"/>
          <a:srcRect l="5997" t="23217" r="49200" b="24074"/>
          <a:stretch/>
        </p:blipFill>
        <p:spPr bwMode="auto">
          <a:xfrm>
            <a:off x="2411760" y="1094606"/>
            <a:ext cx="5184576" cy="3421360"/>
          </a:xfrm>
          <a:prstGeom prst="rect">
            <a:avLst/>
          </a:prstGeom>
          <a:ln>
            <a:noFill/>
          </a:ln>
          <a:extLst>
            <a:ext uri="{53640926-AAD7-44D8-BBD7-CCE9431645EC}">
              <a14:shadowObscured xmlns:a14="http://schemas.microsoft.com/office/drawing/2010/main"/>
            </a:ext>
          </a:extLst>
        </p:spPr>
      </p:pic>
      <p:sp>
        <p:nvSpPr>
          <p:cNvPr id="22" name="Retângulo 21"/>
          <p:cNvSpPr/>
          <p:nvPr/>
        </p:nvSpPr>
        <p:spPr>
          <a:xfrm>
            <a:off x="4527796" y="4507954"/>
            <a:ext cx="952504" cy="224036"/>
          </a:xfrm>
          <a:prstGeom prst="rect">
            <a:avLst/>
          </a:prstGeom>
        </p:spPr>
        <p:txBody>
          <a:bodyPr wrap="none">
            <a:spAutoFit/>
          </a:bodyPr>
          <a:lstStyle/>
          <a:p>
            <a:pPr algn="ctr">
              <a:lnSpc>
                <a:spcPct val="107000"/>
              </a:lnSpc>
              <a:spcAft>
                <a:spcPts val="800"/>
              </a:spcAft>
            </a:pPr>
            <a:r>
              <a:rPr lang="pt-BR" sz="800" dirty="0">
                <a:latin typeface="Times New Roman" panose="02020603050405020304" pitchFamily="18" charset="0"/>
                <a:ea typeface="Calibri" panose="020F0502020204030204" pitchFamily="34" charset="0"/>
                <a:cs typeface="Times New Roman" panose="02020603050405020304" pitchFamily="18" charset="0"/>
              </a:rPr>
              <a:t>Fonte: OMS, 2014</a:t>
            </a:r>
            <a:endParaRPr lang="pt-B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tângulo 24"/>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26" name="Retângulo 25"/>
          <p:cNvSpPr/>
          <p:nvPr/>
        </p:nvSpPr>
        <p:spPr>
          <a:xfrm>
            <a:off x="107504" y="2207790"/>
            <a:ext cx="118799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27" name="Retângulo 26"/>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8" name="Retângulo 27"/>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5" name="Retângulo 34"/>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6" name="Retângulo 35"/>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7" name="Retângulo 16"/>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18" name="Retângulo 17"/>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19" name="Retângulo 18"/>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
        <p:nvSpPr>
          <p:cNvPr id="23"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226212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5" name="Retângulo 4"/>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accent1">
                    <a:lumMod val="75000"/>
                  </a:schemeClr>
                </a:solidFill>
              </a:rPr>
              <a:t>Bem-vindos!!!</a:t>
            </a:r>
          </a:p>
        </p:txBody>
      </p:sp>
      <p:sp>
        <p:nvSpPr>
          <p:cNvPr id="7" name="Retângulo 6"/>
          <p:cNvSpPr/>
          <p:nvPr/>
        </p:nvSpPr>
        <p:spPr>
          <a:xfrm>
            <a:off x="107504" y="1138078"/>
            <a:ext cx="1188000" cy="29284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10" name="Retângulo 9"/>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11" name="Retângulo 10"/>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12" name="Retângulo 11"/>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16" name="Retângulo 15"/>
          <p:cNvSpPr/>
          <p:nvPr/>
        </p:nvSpPr>
        <p:spPr>
          <a:xfrm>
            <a:off x="1979712" y="773316"/>
            <a:ext cx="5904656" cy="369332"/>
          </a:xfrm>
          <a:prstGeom prst="rect">
            <a:avLst/>
          </a:prstGeom>
          <a:noFill/>
        </p:spPr>
        <p:txBody>
          <a:bodyPr wrap="square">
            <a:spAutoFit/>
          </a:bodyPr>
          <a:lstStyle/>
          <a:p>
            <a:pPr algn="just"/>
            <a:r>
              <a:rPr lang="pt-BR" sz="1800" b="1" cap="small" dirty="0">
                <a:solidFill>
                  <a:schemeClr val="accent1">
                    <a:lumMod val="50000"/>
                  </a:schemeClr>
                </a:solidFill>
                <a:latin typeface="Trebuchet MS" pitchFamily="34" charset="0"/>
                <a:cs typeface="Arial" pitchFamily="34" charset="0"/>
              </a:rPr>
              <a:t>Bem-Vindos</a:t>
            </a:r>
            <a:r>
              <a:rPr lang="pt-BR" sz="1800" b="1" dirty="0">
                <a:solidFill>
                  <a:schemeClr val="accent1">
                    <a:lumMod val="50000"/>
                  </a:schemeClr>
                </a:solidFill>
                <a:latin typeface="Trebuchet MS" pitchFamily="34" charset="0"/>
                <a:cs typeface="Arial" pitchFamily="34" charset="0"/>
              </a:rPr>
              <a:t>!!!</a:t>
            </a:r>
          </a:p>
        </p:txBody>
      </p:sp>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14" name="Divisa 13">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7" name="Retângulo 16"/>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pic>
        <p:nvPicPr>
          <p:cNvPr id="2" name="Imagem 1"/>
          <p:cNvPicPr>
            <a:picLocks noChangeAspect="1"/>
          </p:cNvPicPr>
          <p:nvPr/>
        </p:nvPicPr>
        <p:blipFill>
          <a:blip r:embed="rId4"/>
          <a:stretch>
            <a:fillRect/>
          </a:stretch>
        </p:blipFill>
        <p:spPr>
          <a:xfrm>
            <a:off x="1547664" y="2156507"/>
            <a:ext cx="1723799" cy="2364968"/>
          </a:xfrm>
          <a:prstGeom prst="rect">
            <a:avLst/>
          </a:prstGeom>
        </p:spPr>
      </p:pic>
      <p:sp>
        <p:nvSpPr>
          <p:cNvPr id="3" name="Retângulo 2"/>
          <p:cNvSpPr/>
          <p:nvPr/>
        </p:nvSpPr>
        <p:spPr>
          <a:xfrm>
            <a:off x="3515260" y="1585992"/>
            <a:ext cx="5377220" cy="2354491"/>
          </a:xfrm>
          <a:prstGeom prst="rect">
            <a:avLst/>
          </a:prstGeom>
        </p:spPr>
        <p:txBody>
          <a:bodyPr wrap="square">
            <a:spAutoFit/>
          </a:bodyPr>
          <a:lstStyle/>
          <a:p>
            <a:r>
              <a:rPr lang="pt-BR" dirty="0">
                <a:solidFill>
                  <a:schemeClr val="tx2"/>
                </a:solidFill>
              </a:rPr>
              <a:t>Esta Web Quest foi desenvolvida como parte do Projeto FAPESP </a:t>
            </a:r>
          </a:p>
          <a:p>
            <a:pPr algn="ctr"/>
            <a:endParaRPr lang="pt-BR" dirty="0">
              <a:solidFill>
                <a:schemeClr val="tx2"/>
              </a:solidFill>
            </a:endParaRPr>
          </a:p>
          <a:p>
            <a:pPr algn="ctr">
              <a:lnSpc>
                <a:spcPct val="150000"/>
              </a:lnSpc>
            </a:pPr>
            <a:r>
              <a:rPr lang="pt-BR" b="1" i="1" dirty="0">
                <a:solidFill>
                  <a:schemeClr val="tx2"/>
                </a:solidFill>
              </a:rPr>
              <a:t>“Desenvolvimento de estratégia educativa em precauções para a transmissão de microrganismos na </a:t>
            </a:r>
          </a:p>
          <a:p>
            <a:pPr algn="ctr">
              <a:lnSpc>
                <a:spcPct val="150000"/>
              </a:lnSpc>
            </a:pPr>
            <a:r>
              <a:rPr lang="pt-BR" b="1" i="1" dirty="0">
                <a:solidFill>
                  <a:schemeClr val="tx2"/>
                </a:solidFill>
              </a:rPr>
              <a:t>atenção primária em saúde”</a:t>
            </a:r>
          </a:p>
          <a:p>
            <a:pPr algn="just"/>
            <a:endParaRPr lang="pt-BR" dirty="0">
              <a:solidFill>
                <a:schemeClr val="tx2"/>
              </a:solidFill>
            </a:endParaRPr>
          </a:p>
          <a:p>
            <a:pPr algn="just"/>
            <a:endParaRPr lang="pt-BR" dirty="0">
              <a:solidFill>
                <a:schemeClr val="tx2"/>
              </a:solidFill>
            </a:endParaRPr>
          </a:p>
          <a:p>
            <a:pPr algn="just"/>
            <a:endParaRPr lang="pt-BR" dirty="0">
              <a:solidFill>
                <a:schemeClr val="tx2"/>
              </a:solidFill>
            </a:endParaRPr>
          </a:p>
          <a:p>
            <a:r>
              <a:rPr lang="pt-BR" b="1" dirty="0">
                <a:solidFill>
                  <a:schemeClr val="tx2"/>
                </a:solidFill>
              </a:rPr>
              <a:t>Público alvo: </a:t>
            </a:r>
            <a:r>
              <a:rPr lang="pt-BR" dirty="0">
                <a:solidFill>
                  <a:schemeClr val="tx2">
                    <a:lumMod val="75000"/>
                  </a:schemeClr>
                </a:solidFill>
              </a:rPr>
              <a:t>Profissionais de Saúde da Atenção Primária</a:t>
            </a:r>
            <a:r>
              <a:rPr lang="pt-BR" dirty="0">
                <a:solidFill>
                  <a:schemeClr val="tx2"/>
                </a:solidFill>
              </a:rPr>
              <a:t>.</a:t>
            </a:r>
          </a:p>
        </p:txBody>
      </p:sp>
      <p:sp>
        <p:nvSpPr>
          <p:cNvPr id="18" name="Retângulo 17"/>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9" name="Retângulo 18"/>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272676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419622"/>
            <a:ext cx="6480720" cy="34932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chemeClr val="accent1">
                    <a:lumMod val="75000"/>
                  </a:schemeClr>
                </a:solidFill>
              </a:rPr>
              <a:t>Caso 1: </a:t>
            </a:r>
            <a:r>
              <a:rPr lang="pt-BR" sz="1100" b="1" dirty="0"/>
              <a:t> </a:t>
            </a:r>
            <a:r>
              <a:rPr lang="pt-BR" sz="1100" dirty="0"/>
              <a:t>	</a:t>
            </a:r>
            <a:r>
              <a:rPr lang="pt-BR" b="1" dirty="0">
                <a:solidFill>
                  <a:schemeClr val="accent1">
                    <a:lumMod val="75000"/>
                  </a:schemeClr>
                </a:solidFill>
              </a:rPr>
              <a:t>Em relação à higienização das mãos, escolha a alternativa correta:</a:t>
            </a:r>
          </a:p>
          <a:p>
            <a:endParaRPr lang="pt-BR" sz="1100" dirty="0"/>
          </a:p>
          <a:p>
            <a:pPr marL="447675" indent="1588"/>
            <a:r>
              <a:rPr lang="pt-BR" dirty="0"/>
              <a:t>Ao chegar no domicílio, a enfermeira deveria ter realizado a HM com água e sabonete seguida de fricção com preparação alcóolica, pois isso aumenta a segurança do profissional.</a:t>
            </a:r>
          </a:p>
          <a:p>
            <a:pPr marL="354013" indent="-176213">
              <a:buFont typeface="+mj-lt"/>
              <a:buAutoNum type="alphaUcPeriod"/>
            </a:pPr>
            <a:endParaRPr lang="pt-BR" dirty="0"/>
          </a:p>
          <a:p>
            <a:pPr marL="447675"/>
            <a:r>
              <a:rPr lang="pt-BR" dirty="0"/>
              <a:t>Ao fim da troca do curativo, a enfermeira deveria ter realizado a HM após a retirada das luvas, pois pode ter ocorrido a contaminação das suas mãos durante a sua retirada. </a:t>
            </a:r>
          </a:p>
          <a:p>
            <a:pPr marL="354013" indent="-176213">
              <a:buFont typeface="+mj-lt"/>
              <a:buAutoNum type="alphaUcPeriod"/>
            </a:pPr>
            <a:endParaRPr lang="pt-BR" dirty="0"/>
          </a:p>
          <a:p>
            <a:pPr marL="447675"/>
            <a:r>
              <a:rPr lang="pt-BR" dirty="0"/>
              <a:t>Ao término da realização dos procedimentos, a enfermeira executou corretamente a HM, ou seja, lavando-as com água e sabonete e depois utilizando a preparação alcóolica, pois isso aumenta a segurança do profissional.</a:t>
            </a:r>
          </a:p>
          <a:p>
            <a:pPr marL="354013" indent="-176213">
              <a:buFont typeface="+mj-lt"/>
              <a:buAutoNum type="alphaUcPeriod"/>
            </a:pPr>
            <a:endParaRPr lang="pt-BR" dirty="0"/>
          </a:p>
          <a:p>
            <a:pPr marL="447675"/>
            <a:r>
              <a:rPr lang="pt-BR" dirty="0"/>
              <a:t>A enfermeira não precisaria ter levado consigo a preparação alcóolica, visto que seu uso não é indicado em visitas domiciliares.</a:t>
            </a:r>
          </a:p>
        </p:txBody>
      </p:sp>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Rever Caso 1</a:t>
            </a:r>
          </a:p>
        </p:txBody>
      </p:sp>
      <p:sp>
        <p:nvSpPr>
          <p:cNvPr id="35" name="Retângulo 3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6" name="Retângulo 35"/>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7" name="Retângulo 36">
            <a:hlinkClick r:id="" action="ppaction://hlinkshowjump?jump=previousslide"/>
          </p:cNvPr>
          <p:cNvSpPr/>
          <p:nvPr/>
        </p:nvSpPr>
        <p:spPr>
          <a:xfrm>
            <a:off x="107502"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Recursos</a:t>
            </a:r>
          </a:p>
        </p:txBody>
      </p:sp>
      <p:sp>
        <p:nvSpPr>
          <p:cNvPr id="38" name="Retângulo 37"/>
          <p:cNvSpPr/>
          <p:nvPr/>
        </p:nvSpPr>
        <p:spPr>
          <a:xfrm>
            <a:off x="107503"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tx2">
                    <a:lumMod val="75000"/>
                  </a:schemeClr>
                </a:solidFill>
                <a:latin typeface="+mn-lt"/>
                <a:ea typeface="+mn-ea"/>
                <a:cs typeface="+mn-cs"/>
              </a:rPr>
              <a:t>Avaliação</a:t>
            </a:r>
          </a:p>
        </p:txBody>
      </p:sp>
      <p:sp>
        <p:nvSpPr>
          <p:cNvPr id="39" name="Retângulo 38"/>
          <p:cNvSpPr/>
          <p:nvPr/>
        </p:nvSpPr>
        <p:spPr>
          <a:xfrm>
            <a:off x="1509065" y="771549"/>
            <a:ext cx="1192955" cy="369332"/>
          </a:xfrm>
          <a:prstGeom prst="rect">
            <a:avLst/>
          </a:prstGeom>
        </p:spPr>
        <p:txBody>
          <a:bodyPr wrap="none">
            <a:spAutoFit/>
          </a:bodyPr>
          <a:lstStyle/>
          <a:p>
            <a:pPr algn="just"/>
            <a:r>
              <a:rPr lang="pt-BR" sz="1800" b="1" cap="small" dirty="0">
                <a:solidFill>
                  <a:schemeClr val="accent1">
                    <a:lumMod val="50000"/>
                  </a:schemeClr>
                </a:solidFill>
                <a:latin typeface="Trebuchet MS" pitchFamily="34" charset="0"/>
                <a:cs typeface="Arial" pitchFamily="34" charset="0"/>
              </a:rPr>
              <a:t>Avaliação</a:t>
            </a:r>
          </a:p>
        </p:txBody>
      </p:sp>
      <p:sp>
        <p:nvSpPr>
          <p:cNvPr id="25"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24" name="Retângulo 23"/>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6" name="Retângulo 25"/>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7" name="Retângulo 26"/>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8" name="Retângulo 27"/>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
        <p:nvSpPr>
          <p:cNvPr id="18" name="CaixaDeTexto 17">
            <a:hlinkClick r:id="rId3" action="ppaction://hlinksldjump"/>
          </p:cNvPr>
          <p:cNvSpPr txBox="1"/>
          <p:nvPr/>
        </p:nvSpPr>
        <p:spPr>
          <a:xfrm>
            <a:off x="1835696" y="1815694"/>
            <a:ext cx="252000" cy="252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dirty="0"/>
              <a:t>A</a:t>
            </a:r>
          </a:p>
        </p:txBody>
      </p:sp>
      <p:sp>
        <p:nvSpPr>
          <p:cNvPr id="17" name="CaixaDeTexto 16">
            <a:hlinkClick r:id="rId4" action="ppaction://hlinksldjump"/>
          </p:cNvPr>
          <p:cNvSpPr txBox="1"/>
          <p:nvPr/>
        </p:nvSpPr>
        <p:spPr>
          <a:xfrm>
            <a:off x="1865992" y="2718840"/>
            <a:ext cx="2520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dirty="0"/>
              <a:t>B</a:t>
            </a:r>
          </a:p>
        </p:txBody>
      </p:sp>
      <p:sp>
        <p:nvSpPr>
          <p:cNvPr id="19" name="CaixaDeTexto 18">
            <a:hlinkClick r:id="rId3" action="ppaction://hlinksldjump"/>
          </p:cNvPr>
          <p:cNvSpPr txBox="1"/>
          <p:nvPr/>
        </p:nvSpPr>
        <p:spPr>
          <a:xfrm>
            <a:off x="1865992" y="3592747"/>
            <a:ext cx="2520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dirty="0"/>
              <a:t>C</a:t>
            </a:r>
          </a:p>
        </p:txBody>
      </p:sp>
      <p:sp>
        <p:nvSpPr>
          <p:cNvPr id="20" name="CaixaDeTexto 19">
            <a:hlinkClick r:id="rId3" action="ppaction://hlinksldjump"/>
          </p:cNvPr>
          <p:cNvSpPr txBox="1"/>
          <p:nvPr/>
        </p:nvSpPr>
        <p:spPr>
          <a:xfrm>
            <a:off x="1865992" y="4479990"/>
            <a:ext cx="2520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dirty="0"/>
              <a:t>D</a:t>
            </a:r>
          </a:p>
        </p:txBody>
      </p:sp>
    </p:spTree>
    <p:extLst>
      <p:ext uri="{BB962C8B-B14F-4D97-AF65-F5344CB8AC3E}">
        <p14:creationId xmlns:p14="http://schemas.microsoft.com/office/powerpoint/2010/main" val="3860796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1259632" y="1577573"/>
            <a:ext cx="6696744"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400" b="1" dirty="0">
              <a:solidFill>
                <a:schemeClr val="accent1">
                  <a:lumMod val="75000"/>
                </a:schemeClr>
              </a:solidFill>
            </a:endParaRPr>
          </a:p>
          <a:p>
            <a:r>
              <a:rPr lang="pt-BR" sz="2400" b="1" dirty="0"/>
              <a:t>A HM com preparação alcóolica, quando realizada corretamente, é uma medida com eficácia antimicrobiana, não sendo necessária a prévia lavagem das mãos, o que pode inclusive, levar à maior irritação da pele. </a:t>
            </a:r>
            <a:endParaRPr lang="pt-BR" sz="2400" dirty="0"/>
          </a:p>
          <a:p>
            <a:pPr marL="228600" lvl="0" indent="-228600">
              <a:buFont typeface="+mj-lt"/>
              <a:buAutoNum type="alphaLcParenR"/>
            </a:pPr>
            <a:endParaRPr lang="pt-BR" sz="2400" dirty="0"/>
          </a:p>
        </p:txBody>
      </p:sp>
      <p:sp>
        <p:nvSpPr>
          <p:cNvPr id="3" name="Retângulo 2"/>
          <p:cNvSpPr/>
          <p:nvPr/>
        </p:nvSpPr>
        <p:spPr>
          <a:xfrm>
            <a:off x="1691680" y="1059582"/>
            <a:ext cx="4932761" cy="400110"/>
          </a:xfrm>
          <a:prstGeom prst="rect">
            <a:avLst/>
          </a:prstGeom>
        </p:spPr>
        <p:txBody>
          <a:bodyPr wrap="none">
            <a:spAutoFit/>
          </a:bodyPr>
          <a:lstStyle/>
          <a:p>
            <a:r>
              <a:rPr lang="pt-BR" sz="2000" b="1" cap="small" dirty="0">
                <a:solidFill>
                  <a:schemeClr val="accent1">
                    <a:lumMod val="75000"/>
                  </a:schemeClr>
                </a:solidFill>
                <a:latin typeface="Trebuchet MS" pitchFamily="34" charset="0"/>
                <a:cs typeface="Arial" pitchFamily="34" charset="0"/>
              </a:rPr>
              <a:t>Que pena! Essa não é a resposta correta! </a:t>
            </a:r>
          </a:p>
        </p:txBody>
      </p:sp>
      <p:sp>
        <p:nvSpPr>
          <p:cNvPr id="9" name="Retângulo 8">
            <a:hlinkClick r:id="rId2" action="ppaction://hlinksldjump"/>
          </p:cNvPr>
          <p:cNvSpPr/>
          <p:nvPr/>
        </p:nvSpPr>
        <p:spPr>
          <a:xfrm>
            <a:off x="5800016" y="4090358"/>
            <a:ext cx="2156360"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t>Tente novamente!</a:t>
            </a:r>
            <a:endParaRPr lang="pt-BR" sz="2000" dirty="0"/>
          </a:p>
        </p:txBody>
      </p:sp>
    </p:spTree>
    <p:extLst>
      <p:ext uri="{BB962C8B-B14F-4D97-AF65-F5344CB8AC3E}">
        <p14:creationId xmlns:p14="http://schemas.microsoft.com/office/powerpoint/2010/main" val="3474256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1259632" y="1549117"/>
            <a:ext cx="6696744"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sz="2000" b="1" dirty="0"/>
              <a:t>Conforme as indicações para a HM, as preparações alcoólicas devem ser utilizadas nas seguintes situações, sempre que as mãos não estiverem visivelmente sujas: antes e após contato com usuário; antes de realizar procedimentos e manipular dispositivos invasivos; antes de calçar luvas; após risco de exposição a fluidos corporais; após contato com objetos e superfícies contaminados e, após a remoção de luvas.</a:t>
            </a:r>
            <a:endParaRPr lang="pt-BR" sz="2000" dirty="0"/>
          </a:p>
        </p:txBody>
      </p:sp>
      <p:sp>
        <p:nvSpPr>
          <p:cNvPr id="3" name="Retângulo 2"/>
          <p:cNvSpPr/>
          <p:nvPr/>
        </p:nvSpPr>
        <p:spPr>
          <a:xfrm>
            <a:off x="1691680" y="973053"/>
            <a:ext cx="2993127" cy="400110"/>
          </a:xfrm>
          <a:prstGeom prst="rect">
            <a:avLst/>
          </a:prstGeom>
        </p:spPr>
        <p:txBody>
          <a:bodyPr wrap="none">
            <a:spAutoFit/>
          </a:bodyPr>
          <a:lstStyle/>
          <a:p>
            <a:r>
              <a:rPr lang="pt-BR" sz="2000" b="1" cap="small" dirty="0">
                <a:solidFill>
                  <a:schemeClr val="accent1">
                    <a:lumMod val="75000"/>
                  </a:schemeClr>
                </a:solidFill>
                <a:latin typeface="Trebuchet MS" pitchFamily="34" charset="0"/>
                <a:cs typeface="Arial" pitchFamily="34" charset="0"/>
              </a:rPr>
              <a:t>Parabéns! Você acertou!</a:t>
            </a:r>
          </a:p>
        </p:txBody>
      </p:sp>
      <p:sp>
        <p:nvSpPr>
          <p:cNvPr id="9" name="Retângulo 8">
            <a:hlinkClick r:id="rId2" action="ppaction://hlinksldjump"/>
          </p:cNvPr>
          <p:cNvSpPr/>
          <p:nvPr/>
        </p:nvSpPr>
        <p:spPr>
          <a:xfrm>
            <a:off x="5800016" y="4090358"/>
            <a:ext cx="2031325"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t>Vá para o </a:t>
            </a:r>
            <a:r>
              <a:rPr lang="pt-BR" sz="2000" b="1" dirty="0">
                <a:solidFill>
                  <a:srgbClr val="FF9900"/>
                </a:solidFill>
              </a:rPr>
              <a:t>Caso 2</a:t>
            </a:r>
            <a:r>
              <a:rPr lang="pt-BR" sz="2000" b="1" dirty="0"/>
              <a:t>!</a:t>
            </a:r>
            <a:endParaRPr lang="pt-BR" sz="2000" dirty="0"/>
          </a:p>
        </p:txBody>
      </p:sp>
    </p:spTree>
    <p:extLst>
      <p:ext uri="{BB962C8B-B14F-4D97-AF65-F5344CB8AC3E}">
        <p14:creationId xmlns:p14="http://schemas.microsoft.com/office/powerpoint/2010/main" val="68048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1259632" y="1577573"/>
            <a:ext cx="6696744"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sz="2400" b="1" dirty="0"/>
              <a:t>A enfermeira deveria ter higienizado as mãos imediatamente após o término do curativo. </a:t>
            </a:r>
          </a:p>
          <a:p>
            <a:r>
              <a:rPr lang="pt-BR" sz="2400" b="1" dirty="0"/>
              <a:t>Está correta a HM após contato com paciente, porém não é necessária a HM com água e sabonete antes da fricção com preparação alcoólica, o que pode inclusive, levar à maior irritação da pele. </a:t>
            </a:r>
            <a:endParaRPr lang="pt-BR" sz="2400" dirty="0"/>
          </a:p>
        </p:txBody>
      </p:sp>
      <p:sp>
        <p:nvSpPr>
          <p:cNvPr id="3" name="Retângulo 2"/>
          <p:cNvSpPr/>
          <p:nvPr/>
        </p:nvSpPr>
        <p:spPr>
          <a:xfrm>
            <a:off x="1691680" y="1059582"/>
            <a:ext cx="4932761" cy="400110"/>
          </a:xfrm>
          <a:prstGeom prst="rect">
            <a:avLst/>
          </a:prstGeom>
        </p:spPr>
        <p:txBody>
          <a:bodyPr wrap="none">
            <a:spAutoFit/>
          </a:bodyPr>
          <a:lstStyle/>
          <a:p>
            <a:r>
              <a:rPr lang="pt-BR" sz="2000" b="1" cap="small" dirty="0">
                <a:solidFill>
                  <a:schemeClr val="accent1">
                    <a:lumMod val="75000"/>
                  </a:schemeClr>
                </a:solidFill>
                <a:latin typeface="Trebuchet MS" pitchFamily="34" charset="0"/>
                <a:cs typeface="Arial" pitchFamily="34" charset="0"/>
              </a:rPr>
              <a:t>Que pena! Essa não é a resposta correta! </a:t>
            </a:r>
          </a:p>
        </p:txBody>
      </p:sp>
      <p:sp>
        <p:nvSpPr>
          <p:cNvPr id="9" name="Retângulo 8">
            <a:hlinkClick r:id="rId2" action="ppaction://hlinksldjump"/>
          </p:cNvPr>
          <p:cNvSpPr/>
          <p:nvPr/>
        </p:nvSpPr>
        <p:spPr>
          <a:xfrm>
            <a:off x="5800016" y="4090358"/>
            <a:ext cx="2156360"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t>Tente novamente!</a:t>
            </a:r>
            <a:endParaRPr lang="pt-BR" sz="2000" dirty="0"/>
          </a:p>
        </p:txBody>
      </p:sp>
    </p:spTree>
    <p:extLst>
      <p:ext uri="{BB962C8B-B14F-4D97-AF65-F5344CB8AC3E}">
        <p14:creationId xmlns:p14="http://schemas.microsoft.com/office/powerpoint/2010/main" val="2453066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611560" y="1577573"/>
            <a:ext cx="7776864"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sz="2000" b="1" dirty="0"/>
              <a:t>As preparações alcoólicas devem ser preferencialmente utilizadas, devido ao seu amplo espectro antimicrobiano em relação a outros agentes, ao tempo reduzido (20-30 segundos) para a efetividade antimicrobiana, à melhor tolerabilidade da pele e à maior facilidade de acesso no ponto de assistência. Seu uso pode superar algumas barreiras na realização eficaz da HM, como a falta de tempo, a falta de instalações (pias, sabonete, dispensadores de papel toalha), a baixa tolerabilidade aos sabonetes ou a localização inconveniente de pias e dispensadores. </a:t>
            </a:r>
            <a:endParaRPr lang="pt-BR" sz="2000" dirty="0"/>
          </a:p>
        </p:txBody>
      </p:sp>
      <p:sp>
        <p:nvSpPr>
          <p:cNvPr id="3" name="Retângulo 2"/>
          <p:cNvSpPr/>
          <p:nvPr/>
        </p:nvSpPr>
        <p:spPr>
          <a:xfrm>
            <a:off x="1691680" y="1059582"/>
            <a:ext cx="4932761" cy="400110"/>
          </a:xfrm>
          <a:prstGeom prst="rect">
            <a:avLst/>
          </a:prstGeom>
        </p:spPr>
        <p:txBody>
          <a:bodyPr wrap="none">
            <a:spAutoFit/>
          </a:bodyPr>
          <a:lstStyle/>
          <a:p>
            <a:r>
              <a:rPr lang="pt-BR" sz="2000" b="1" cap="small" dirty="0">
                <a:solidFill>
                  <a:schemeClr val="accent1">
                    <a:lumMod val="75000"/>
                  </a:schemeClr>
                </a:solidFill>
                <a:latin typeface="Trebuchet MS" pitchFamily="34" charset="0"/>
                <a:cs typeface="Arial" pitchFamily="34" charset="0"/>
              </a:rPr>
              <a:t>Que pena! Essa não é a resposta correta! </a:t>
            </a:r>
          </a:p>
        </p:txBody>
      </p:sp>
      <p:sp>
        <p:nvSpPr>
          <p:cNvPr id="9" name="Retângulo 8">
            <a:hlinkClick r:id="rId2" action="ppaction://hlinksldjump"/>
          </p:cNvPr>
          <p:cNvSpPr/>
          <p:nvPr/>
        </p:nvSpPr>
        <p:spPr>
          <a:xfrm>
            <a:off x="6232064" y="4587974"/>
            <a:ext cx="2156360"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t>Tente novamente!</a:t>
            </a:r>
            <a:endParaRPr lang="pt-BR" sz="2000" dirty="0"/>
          </a:p>
        </p:txBody>
      </p:sp>
    </p:spTree>
    <p:extLst>
      <p:ext uri="{BB962C8B-B14F-4D97-AF65-F5344CB8AC3E}">
        <p14:creationId xmlns:p14="http://schemas.microsoft.com/office/powerpoint/2010/main" val="531541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763688" y="1472466"/>
            <a:ext cx="648072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dirty="0">
                <a:solidFill>
                  <a:schemeClr val="tx2"/>
                </a:solidFill>
                <a:latin typeface="Arial" panose="020B0604020202020204" pitchFamily="34" charset="0"/>
                <a:cs typeface="Arial" panose="020B0604020202020204" pitchFamily="34" charset="0"/>
              </a:rPr>
              <a:t>Para iniciar a avaliação do </a:t>
            </a:r>
            <a:r>
              <a:rPr lang="pt-BR" b="1" dirty="0">
                <a:solidFill>
                  <a:schemeClr val="accent6">
                    <a:lumMod val="75000"/>
                  </a:schemeClr>
                </a:solidFill>
                <a:latin typeface="Arial" panose="020B0604020202020204" pitchFamily="34" charset="0"/>
                <a:cs typeface="Arial" panose="020B0604020202020204" pitchFamily="34" charset="0"/>
              </a:rPr>
              <a:t>Caso 2</a:t>
            </a:r>
            <a:r>
              <a:rPr lang="pt-BR" dirty="0">
                <a:solidFill>
                  <a:srgbClr val="FF9900"/>
                </a:solidFill>
                <a:latin typeface="Arial" panose="020B0604020202020204" pitchFamily="34" charset="0"/>
                <a:cs typeface="Arial" panose="020B0604020202020204" pitchFamily="34" charset="0"/>
              </a:rPr>
              <a:t> </a:t>
            </a:r>
            <a:r>
              <a:rPr lang="pt-BR" dirty="0">
                <a:solidFill>
                  <a:schemeClr val="tx2"/>
                </a:solidFill>
                <a:latin typeface="Arial" panose="020B0604020202020204" pitchFamily="34" charset="0"/>
                <a:cs typeface="Arial" panose="020B0604020202020204" pitchFamily="34" charset="0"/>
              </a:rPr>
              <a:t>você deve clicar no link abaixo! </a:t>
            </a:r>
          </a:p>
        </p:txBody>
      </p:sp>
      <p:sp>
        <p:nvSpPr>
          <p:cNvPr id="19" name="Retângulo 18"/>
          <p:cNvSpPr/>
          <p:nvPr/>
        </p:nvSpPr>
        <p:spPr>
          <a:xfrm>
            <a:off x="1509065" y="771549"/>
            <a:ext cx="1192955" cy="369332"/>
          </a:xfrm>
          <a:prstGeom prst="rect">
            <a:avLst/>
          </a:prstGeom>
        </p:spPr>
        <p:txBody>
          <a:bodyPr wrap="none">
            <a:spAutoFit/>
          </a:bodyPr>
          <a:lstStyle/>
          <a:p>
            <a:pPr algn="just"/>
            <a:r>
              <a:rPr lang="pt-BR" sz="1800" b="1" cap="small" dirty="0">
                <a:solidFill>
                  <a:schemeClr val="accent1">
                    <a:lumMod val="50000"/>
                  </a:schemeClr>
                </a:solidFill>
                <a:latin typeface="Trebuchet MS" pitchFamily="34" charset="0"/>
                <a:cs typeface="Arial" pitchFamily="34" charset="0"/>
              </a:rPr>
              <a:t>Avaliação</a:t>
            </a:r>
          </a:p>
        </p:txBody>
      </p:sp>
      <p:sp>
        <p:nvSpPr>
          <p:cNvPr id="24" name="Retângulo 23">
            <a:hlinkClick r:id="rId2" action="ppaction://hlinksldjump"/>
          </p:cNvPr>
          <p:cNvSpPr/>
          <p:nvPr/>
        </p:nvSpPr>
        <p:spPr>
          <a:xfrm>
            <a:off x="4073748" y="2874193"/>
            <a:ext cx="3306564" cy="338554"/>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pt-BR" sz="1600" b="1" dirty="0">
                <a:solidFill>
                  <a:schemeClr val="accent6">
                    <a:lumMod val="75000"/>
                  </a:schemeClr>
                </a:solidFill>
              </a:rPr>
              <a:t>Caso 2 – Sala de Vacina</a:t>
            </a:r>
          </a:p>
        </p:txBody>
      </p:sp>
      <p:pic>
        <p:nvPicPr>
          <p:cNvPr id="1030" name="Picture 6">
            <a:hlinkClick r:id="rId3" action="ppaction://hlinkfile"/>
          </p:cNvPr>
          <p:cNvPicPr>
            <a:picLocks noChangeAspect="1" noChangeArrowheads="1"/>
          </p:cNvPicPr>
          <p:nvPr/>
        </p:nvPicPr>
        <p:blipFill>
          <a:blip r:embed="rId4"/>
          <a:srcRect/>
          <a:stretch>
            <a:fillRect/>
          </a:stretch>
        </p:blipFill>
        <p:spPr bwMode="auto">
          <a:xfrm>
            <a:off x="2843808" y="2605906"/>
            <a:ext cx="1229940" cy="970540"/>
          </a:xfrm>
          <a:prstGeom prst="rect">
            <a:avLst/>
          </a:prstGeom>
          <a:noFill/>
          <a:ln w="9525">
            <a:noFill/>
            <a:miter lim="800000"/>
            <a:headEnd/>
            <a:tailEnd/>
          </a:ln>
          <a:effectLst/>
        </p:spPr>
      </p:pic>
      <p:sp>
        <p:nvSpPr>
          <p:cNvPr id="22" name="Retângulo 21"/>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26" name="Retângulo 25"/>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7" name="Retângulo 26"/>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9" name="Retângulo 28"/>
          <p:cNvSpPr/>
          <p:nvPr/>
        </p:nvSpPr>
        <p:spPr>
          <a:xfrm>
            <a:off x="107503"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tx2">
                    <a:lumMod val="75000"/>
                  </a:schemeClr>
                </a:solidFill>
                <a:latin typeface="+mn-lt"/>
                <a:ea typeface="+mn-ea"/>
                <a:cs typeface="+mn-cs"/>
              </a:rPr>
              <a:t>Avaliação</a:t>
            </a:r>
          </a:p>
        </p:txBody>
      </p:sp>
      <p:sp>
        <p:nvSpPr>
          <p:cNvPr id="31"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5" name="Retângulo 14"/>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7" name="Retângulo 16"/>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18" name="Retângulo 17"/>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3" name="Retângulo 22"/>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
        <p:nvSpPr>
          <p:cNvPr id="20" name="Divisa 19">
            <a:hlinkClick r:id="rId2"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464174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419622"/>
            <a:ext cx="6912768" cy="2316019"/>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chemeClr val="accent6">
                    <a:lumMod val="75000"/>
                  </a:schemeClr>
                </a:solidFill>
              </a:rPr>
              <a:t>Caso 2: Sala de Vacina</a:t>
            </a:r>
            <a:endParaRPr lang="pt-BR" dirty="0">
              <a:solidFill>
                <a:schemeClr val="accent6">
                  <a:lumMod val="75000"/>
                </a:schemeClr>
              </a:solidFill>
            </a:endParaRPr>
          </a:p>
          <a:p>
            <a:r>
              <a:rPr lang="pt-BR" sz="1100" b="1" dirty="0"/>
              <a:t> </a:t>
            </a:r>
            <a:endParaRPr lang="pt-BR" sz="1100" dirty="0"/>
          </a:p>
          <a:p>
            <a:pPr>
              <a:spcAft>
                <a:spcPts val="300"/>
              </a:spcAft>
            </a:pPr>
            <a:r>
              <a:rPr lang="pt-BR" b="1" dirty="0"/>
              <a:t>U</a:t>
            </a:r>
            <a:r>
              <a:rPr lang="pt-BR" dirty="0"/>
              <a:t>m técnico de enfermagem está trabalhando numa campanha de vacinação e o movimento na sala está bastante alto.</a:t>
            </a:r>
          </a:p>
          <a:p>
            <a:pPr>
              <a:spcAft>
                <a:spcPts val="300"/>
              </a:spcAft>
            </a:pPr>
            <a:r>
              <a:rPr lang="pt-BR" b="1" dirty="0"/>
              <a:t>A</a:t>
            </a:r>
            <a:r>
              <a:rPr lang="pt-BR" dirty="0"/>
              <a:t>ssim que acaba de administrar a vacina em um usuário, logo entra outro na sala. Ele verifica o cartão de vacina e define quais serão administradas nesse usuário.</a:t>
            </a:r>
          </a:p>
          <a:p>
            <a:pPr>
              <a:spcAft>
                <a:spcPts val="300"/>
              </a:spcAft>
            </a:pPr>
            <a:r>
              <a:rPr lang="pt-BR" b="1" dirty="0"/>
              <a:t>C</a:t>
            </a:r>
            <a:r>
              <a:rPr lang="pt-BR" dirty="0"/>
              <a:t>omo a demanda estava alta, logo abriu a geladeira, preparou as vacinas, solicitou aos pais que segurassem a criança e realizou o procedimento. Após a aplicação da vacina fez a higienização das mãos, realizou o registro no cartão de vacina e chamou o próximo da fila. </a:t>
            </a:r>
          </a:p>
          <a:p>
            <a:pPr>
              <a:spcAft>
                <a:spcPts val="300"/>
              </a:spcAft>
            </a:pPr>
            <a:endParaRPr lang="pt-BR" dirty="0"/>
          </a:p>
        </p:txBody>
      </p:sp>
      <p:sp>
        <p:nvSpPr>
          <p:cNvPr id="21" name="Divisa 20">
            <a:hlinkClick r:id="rId2" action="ppaction://hlinksldjump"/>
          </p:cNvPr>
          <p:cNvSpPr/>
          <p:nvPr/>
        </p:nvSpPr>
        <p:spPr>
          <a:xfrm>
            <a:off x="8388424" y="473203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32" name="Retângulo 31"/>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3" name="Retângulo 32"/>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4" name="Retângulo 33">
            <a:hlinkClick r:id="" action="ppaction://hlinkshowjump?jump=previousslide"/>
          </p:cNvPr>
          <p:cNvSpPr/>
          <p:nvPr/>
        </p:nvSpPr>
        <p:spPr>
          <a:xfrm>
            <a:off x="107502"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Recursos</a:t>
            </a:r>
          </a:p>
        </p:txBody>
      </p:sp>
      <p:sp>
        <p:nvSpPr>
          <p:cNvPr id="35" name="Retângulo 34"/>
          <p:cNvSpPr/>
          <p:nvPr/>
        </p:nvSpPr>
        <p:spPr>
          <a:xfrm>
            <a:off x="107503"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tx2">
                    <a:lumMod val="75000"/>
                  </a:schemeClr>
                </a:solidFill>
                <a:latin typeface="+mn-lt"/>
                <a:ea typeface="+mn-ea"/>
                <a:cs typeface="+mn-cs"/>
              </a:rPr>
              <a:t>Avaliação</a:t>
            </a:r>
          </a:p>
        </p:txBody>
      </p:sp>
      <p:sp>
        <p:nvSpPr>
          <p:cNvPr id="36" name="Retângulo 35"/>
          <p:cNvSpPr/>
          <p:nvPr/>
        </p:nvSpPr>
        <p:spPr>
          <a:xfrm>
            <a:off x="1691680" y="771549"/>
            <a:ext cx="1192955" cy="369332"/>
          </a:xfrm>
          <a:prstGeom prst="rect">
            <a:avLst/>
          </a:prstGeom>
        </p:spPr>
        <p:txBody>
          <a:bodyPr wrap="none">
            <a:spAutoFit/>
          </a:bodyPr>
          <a:lstStyle/>
          <a:p>
            <a:pPr algn="just"/>
            <a:r>
              <a:rPr lang="pt-BR" sz="1800" b="1" cap="small" dirty="0">
                <a:solidFill>
                  <a:schemeClr val="accent1">
                    <a:lumMod val="50000"/>
                  </a:schemeClr>
                </a:solidFill>
                <a:latin typeface="Trebuchet MS" pitchFamily="34" charset="0"/>
                <a:cs typeface="Arial" pitchFamily="34" charset="0"/>
              </a:rPr>
              <a:t>Avaliação</a:t>
            </a:r>
          </a:p>
        </p:txBody>
      </p:sp>
      <p:sp>
        <p:nvSpPr>
          <p:cNvPr id="23"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24" name="Retângulo 23">
            <a:hlinkClick r:id="rId3" action="ppaction://hlinksldjump"/>
          </p:cNvPr>
          <p:cNvSpPr/>
          <p:nvPr/>
        </p:nvSpPr>
        <p:spPr>
          <a:xfrm>
            <a:off x="107504" y="4731990"/>
            <a:ext cx="1512168"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Rever a Síntese</a:t>
            </a:r>
          </a:p>
        </p:txBody>
      </p:sp>
      <p:sp>
        <p:nvSpPr>
          <p:cNvPr id="15" name="Retângulo 14"/>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7" name="Retângulo 16"/>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5" name="Retângulo 24"/>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6" name="Retângulo 25"/>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359061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17" name="Retângulo 16"/>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6" name="Retângulo 15"/>
          <p:cNvSpPr/>
          <p:nvPr/>
        </p:nvSpPr>
        <p:spPr>
          <a:xfrm>
            <a:off x="107504" y="2207790"/>
            <a:ext cx="118799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19" name="Retângulo 18"/>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2" name="Retângulo 21"/>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3" name="Retângulo 22"/>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4" name="Retângulo 23"/>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8" name="Retângulo 17"/>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8" name="Retângulo 27"/>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9" name="Retângulo 28"/>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pic>
        <p:nvPicPr>
          <p:cNvPr id="25" name="Imagem 24"/>
          <p:cNvPicPr>
            <a:picLocks noChangeAspect="1"/>
          </p:cNvPicPr>
          <p:nvPr/>
        </p:nvPicPr>
        <p:blipFill rotWithShape="1">
          <a:blip r:embed="rId4"/>
          <a:srcRect l="2273" t="1730" b="7299"/>
          <a:stretch/>
        </p:blipFill>
        <p:spPr>
          <a:xfrm>
            <a:off x="6444209" y="1424390"/>
            <a:ext cx="2592288" cy="2740120"/>
          </a:xfrm>
          <a:prstGeom prst="rect">
            <a:avLst/>
          </a:prstGeom>
        </p:spPr>
      </p:pic>
      <p:sp>
        <p:nvSpPr>
          <p:cNvPr id="26" name="Retângulo 25"/>
          <p:cNvSpPr/>
          <p:nvPr/>
        </p:nvSpPr>
        <p:spPr>
          <a:xfrm>
            <a:off x="1619672" y="1028219"/>
            <a:ext cx="4824536" cy="363176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Higienização das Mãos (HM)</a:t>
            </a:r>
          </a:p>
          <a:p>
            <a:pPr algn="ctr"/>
            <a:r>
              <a:rPr lang="pt-BR" dirty="0"/>
              <a:t> </a:t>
            </a:r>
          </a:p>
          <a:p>
            <a:pPr>
              <a:spcAft>
                <a:spcPts val="600"/>
              </a:spcAft>
            </a:pPr>
            <a:r>
              <a:rPr lang="pt-BR" dirty="0"/>
              <a:t>A pele é reservatório de diversos microrganismos, os que pertencem à microbiota residente e os da microbiota transitória. </a:t>
            </a:r>
          </a:p>
          <a:p>
            <a:pPr>
              <a:spcAft>
                <a:spcPts val="600"/>
              </a:spcAft>
            </a:pPr>
            <a:r>
              <a:rPr lang="pt-BR" dirty="0"/>
              <a:t>A residente é mais difícil de ser removida pela HM, pois coloniza camadas mais internas da pele. </a:t>
            </a:r>
          </a:p>
          <a:p>
            <a:pPr>
              <a:spcAft>
                <a:spcPts val="600"/>
              </a:spcAft>
            </a:pPr>
            <a:r>
              <a:rPr lang="pt-BR" dirty="0"/>
              <a:t>A microbiota transitória, que coloniza a camada mais superficial, é removida mecanicamente com a lavagem das mãos ou eliminada pela fricção com preparação alcoólica. </a:t>
            </a:r>
          </a:p>
          <a:p>
            <a:pPr>
              <a:spcAft>
                <a:spcPts val="600"/>
              </a:spcAft>
            </a:pPr>
            <a:r>
              <a:rPr lang="pt-BR" dirty="0"/>
              <a:t>As mãos dos profissionais e dos usuários dos serviços de saúde podem estar contaminadas por  microrganismos patogênicos e causar infecções relacionadas à assistência à saúde (IRAS). </a:t>
            </a:r>
          </a:p>
          <a:p>
            <a:pPr>
              <a:spcAft>
                <a:spcPts val="600"/>
              </a:spcAft>
            </a:pPr>
            <a:r>
              <a:rPr lang="pt-BR" dirty="0"/>
              <a:t>As mãos são o principal meio de transmissão de microrganismos durante a prestação de cuidados aos usuários. </a:t>
            </a:r>
          </a:p>
        </p:txBody>
      </p:sp>
      <p:sp>
        <p:nvSpPr>
          <p:cNvPr id="27"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2509516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p:cNvPicPr>
            <a:picLocks noChangeAspect="1"/>
          </p:cNvPicPr>
          <p:nvPr/>
        </p:nvPicPr>
        <p:blipFill>
          <a:blip r:embed="rId2"/>
          <a:stretch>
            <a:fillRect/>
          </a:stretch>
        </p:blipFill>
        <p:spPr>
          <a:xfrm>
            <a:off x="6588224" y="2787774"/>
            <a:ext cx="1861300" cy="1861300"/>
          </a:xfrm>
          <a:prstGeom prst="rect">
            <a:avLst/>
          </a:prstGeom>
        </p:spPr>
      </p:pic>
      <p:sp>
        <p:nvSpPr>
          <p:cNvPr id="15" name="Retângulo 14">
            <a:hlinkClick r:id="rId3"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964342"/>
            <a:ext cx="6840000" cy="3708000"/>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endParaRPr lang="pt-BR" sz="800" dirty="0"/>
          </a:p>
          <a:p>
            <a:pPr>
              <a:spcAft>
                <a:spcPts val="600"/>
              </a:spcAft>
            </a:pPr>
            <a:r>
              <a:rPr lang="pt-BR" dirty="0"/>
              <a:t>A HM é considerada a medida mais simples e mais barata de prevenir as IRAS. </a:t>
            </a:r>
          </a:p>
          <a:p>
            <a:pPr>
              <a:spcAft>
                <a:spcPts val="600"/>
              </a:spcAft>
            </a:pPr>
            <a:r>
              <a:rPr lang="pt-BR" dirty="0"/>
              <a:t>Deve ser realizada com água e sabonete quando as mãos estiverem visivelmente sujas ou após usar o banheiro. </a:t>
            </a:r>
          </a:p>
          <a:p>
            <a:pPr>
              <a:spcAft>
                <a:spcPts val="600"/>
              </a:spcAft>
            </a:pPr>
            <a:r>
              <a:rPr lang="pt-BR" dirty="0"/>
              <a:t>A fricção das mãos com preparação alcoólica deve ser realizada nas seguintes situações, </a:t>
            </a:r>
          </a:p>
          <a:p>
            <a:pPr>
              <a:spcAft>
                <a:spcPts val="600"/>
              </a:spcAft>
            </a:pPr>
            <a:r>
              <a:rPr lang="pt-BR" dirty="0"/>
              <a:t>quando as mãos não estiverem visivelmente sujas: </a:t>
            </a:r>
          </a:p>
          <a:p>
            <a:pPr marL="266700" lvl="6" indent="-266700">
              <a:spcAft>
                <a:spcPts val="600"/>
              </a:spcAft>
              <a:buFont typeface="Wingdings" pitchFamily="2" charset="2"/>
              <a:buChar char="ü"/>
            </a:pPr>
            <a:r>
              <a:rPr lang="pt-BR" dirty="0"/>
              <a:t>Antes e após contato com usuário </a:t>
            </a:r>
          </a:p>
          <a:p>
            <a:pPr marL="266700" lvl="6" indent="-266700">
              <a:spcAft>
                <a:spcPts val="600"/>
              </a:spcAft>
              <a:buFont typeface="Wingdings" pitchFamily="2" charset="2"/>
              <a:buChar char="ü"/>
            </a:pPr>
            <a:r>
              <a:rPr lang="pt-BR" dirty="0"/>
              <a:t>Antes de realizar procedimentos e manipular dispositivos invasivos </a:t>
            </a:r>
          </a:p>
          <a:p>
            <a:pPr marL="266700" lvl="6" indent="-266700">
              <a:spcAft>
                <a:spcPts val="600"/>
              </a:spcAft>
              <a:buFont typeface="Wingdings" pitchFamily="2" charset="2"/>
              <a:buChar char="ü"/>
            </a:pPr>
            <a:r>
              <a:rPr lang="pt-BR" dirty="0"/>
              <a:t>Antes de calçar luvas</a:t>
            </a:r>
          </a:p>
          <a:p>
            <a:pPr marL="266700" lvl="6" indent="-266700">
              <a:spcAft>
                <a:spcPts val="600"/>
              </a:spcAft>
              <a:buFont typeface="Wingdings" pitchFamily="2" charset="2"/>
              <a:buChar char="ü"/>
            </a:pPr>
            <a:r>
              <a:rPr lang="pt-BR" dirty="0"/>
              <a:t>Após de exposição a fluidos corporais </a:t>
            </a:r>
          </a:p>
          <a:p>
            <a:pPr marL="266700" lvl="6" indent="-266700">
              <a:spcAft>
                <a:spcPts val="600"/>
              </a:spcAft>
              <a:buFont typeface="Wingdings" pitchFamily="2" charset="2"/>
              <a:buChar char="ü"/>
            </a:pPr>
            <a:r>
              <a:rPr lang="pt-BR" dirty="0"/>
              <a:t>Após contato com objetos e superfícies contaminados </a:t>
            </a:r>
          </a:p>
          <a:p>
            <a:pPr marL="266700" lvl="6" indent="-266700">
              <a:spcAft>
                <a:spcPts val="600"/>
              </a:spcAft>
              <a:buFont typeface="Wingdings" pitchFamily="2" charset="2"/>
              <a:buChar char="ü"/>
            </a:pPr>
            <a:r>
              <a:rPr lang="pt-BR" dirty="0"/>
              <a:t>Após a remoção de luvas </a:t>
            </a:r>
          </a:p>
          <a:p>
            <a:pPr marL="266700" lvl="6" indent="-266700">
              <a:spcAft>
                <a:spcPts val="600"/>
              </a:spcAft>
            </a:pPr>
            <a:endParaRPr lang="pt-BR" dirty="0"/>
          </a:p>
        </p:txBody>
      </p:sp>
      <p:sp>
        <p:nvSpPr>
          <p:cNvPr id="20" name="Divisa 19">
            <a:hlinkClick r:id="rId4"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33" name="Retângulo 32"/>
          <p:cNvSpPr/>
          <p:nvPr/>
        </p:nvSpPr>
        <p:spPr>
          <a:xfrm>
            <a:off x="107504" y="2207790"/>
            <a:ext cx="118799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34" name="Retângulo 33"/>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5" name="Retângulo 3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6" name="Retângulo 35"/>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7" name="Retângulo 36"/>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6" name="Retângulo 15"/>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17" name="Retângulo 16"/>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18" name="Retângulo 17"/>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
        <p:nvSpPr>
          <p:cNvPr id="22"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33" name="Retângulo 32"/>
          <p:cNvSpPr/>
          <p:nvPr/>
        </p:nvSpPr>
        <p:spPr>
          <a:xfrm>
            <a:off x="107504" y="2207790"/>
            <a:ext cx="118799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34" name="Retângulo 33"/>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5" name="Retângulo 3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6" name="Retângulo 35"/>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7" name="Retângulo 36"/>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6" name="Retângulo 15"/>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17" name="Retângulo 16"/>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18" name="Retângulo 17"/>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
        <p:nvSpPr>
          <p:cNvPr id="19" name="Retângulo 18"/>
          <p:cNvSpPr/>
          <p:nvPr/>
        </p:nvSpPr>
        <p:spPr>
          <a:xfrm>
            <a:off x="1619672" y="964340"/>
            <a:ext cx="6840000" cy="310854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sz="800" dirty="0"/>
          </a:p>
          <a:p>
            <a:pPr>
              <a:spcAft>
                <a:spcPts val="600"/>
              </a:spcAft>
            </a:pPr>
            <a:r>
              <a:rPr lang="pt-BR" dirty="0"/>
              <a:t>Preferencialmente deve-se utilizar preparações alcoólicas para a HM nos cuidados assistenciais, devido ao seu amplo espectro antimicrobiano comparado a outros produtos, ao tempo reduzido (20-30 segundos) para a efetividade antimicrobiana, à melhor tolerabilidade da pele e ao potencial para acesso no ponto de assistência.</a:t>
            </a:r>
          </a:p>
          <a:p>
            <a:pPr>
              <a:spcAft>
                <a:spcPts val="600"/>
              </a:spcAft>
            </a:pPr>
            <a:r>
              <a:rPr lang="pt-BR" dirty="0"/>
              <a:t> </a:t>
            </a:r>
          </a:p>
          <a:p>
            <a:pPr>
              <a:spcAft>
                <a:spcPts val="600"/>
              </a:spcAft>
            </a:pPr>
            <a:r>
              <a:rPr lang="pt-BR" dirty="0"/>
              <a:t>Seu uso pode superar algumas barreiras na realização                                                                   eficaz da HM, como a falta de tempo, a falta de                                                                                    instalações e produtos ideais, a baixa tolerabilidade                                                                    aos produtos de higiene das mãos ou a localização                                                            inconveniente de pias e dispensadores. </a:t>
            </a:r>
          </a:p>
          <a:p>
            <a:pPr>
              <a:spcAft>
                <a:spcPts val="600"/>
              </a:spcAft>
            </a:pPr>
            <a:endParaRPr lang="pt-BR" dirty="0"/>
          </a:p>
          <a:p>
            <a:pPr>
              <a:spcAft>
                <a:spcPts val="600"/>
              </a:spcAft>
            </a:pPr>
            <a:endParaRPr lang="pt-BR" dirty="0"/>
          </a:p>
        </p:txBody>
      </p:sp>
      <p:pic>
        <p:nvPicPr>
          <p:cNvPr id="22" name="Imagem 21"/>
          <p:cNvPicPr>
            <a:picLocks noChangeAspect="1"/>
          </p:cNvPicPr>
          <p:nvPr/>
        </p:nvPicPr>
        <p:blipFill rotWithShape="1">
          <a:blip r:embed="rId4">
            <a:extLst>
              <a:ext uri="{BEBA8EAE-BF5A-486C-A8C5-ECC9F3942E4B}">
                <a14:imgProps xmlns:a14="http://schemas.microsoft.com/office/drawing/2010/main">
                  <a14:imgLayer r:embed="rId5">
                    <a14:imgEffect>
                      <a14:artisticCrisscrossEtching/>
                    </a14:imgEffect>
                    <a14:imgEffect>
                      <a14:brightnessContrast contrast="20000"/>
                    </a14:imgEffect>
                  </a14:imgLayer>
                </a14:imgProps>
              </a:ext>
            </a:extLst>
          </a:blip>
          <a:srcRect l="14028"/>
          <a:stretch/>
        </p:blipFill>
        <p:spPr>
          <a:xfrm>
            <a:off x="6012160" y="2283718"/>
            <a:ext cx="2166284" cy="1676787"/>
          </a:xfrm>
          <a:prstGeom prst="rect">
            <a:avLst/>
          </a:prstGeom>
        </p:spPr>
      </p:pic>
      <p:sp>
        <p:nvSpPr>
          <p:cNvPr id="23"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6" name="Retângulo 15"/>
          <p:cNvSpPr/>
          <p:nvPr/>
        </p:nvSpPr>
        <p:spPr>
          <a:xfrm>
            <a:off x="1547664" y="771550"/>
            <a:ext cx="7200000" cy="369332"/>
          </a:xfrm>
          <a:prstGeom prst="rect">
            <a:avLst/>
          </a:prstGeom>
        </p:spPr>
        <p:txBody>
          <a:bodyPr wrap="square">
            <a:spAutoFit/>
          </a:bodyPr>
          <a:lstStyle/>
          <a:p>
            <a:pPr algn="just"/>
            <a:r>
              <a:rPr lang="pt-BR" sz="1800" b="1" cap="small" dirty="0">
                <a:solidFill>
                  <a:schemeClr val="accent1">
                    <a:lumMod val="50000"/>
                  </a:schemeClr>
                </a:solidFill>
                <a:latin typeface="Trebuchet MS" pitchFamily="34" charset="0"/>
                <a:cs typeface="Arial" pitchFamily="34" charset="0"/>
              </a:rPr>
              <a:t>Introdução</a:t>
            </a:r>
            <a:endParaRPr lang="pt-BR" sz="1800" dirty="0">
              <a:solidFill>
                <a:schemeClr val="tx2"/>
              </a:solidFill>
            </a:endParaRPr>
          </a:p>
        </p:txBody>
      </p:sp>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1263987"/>
            <a:ext cx="7055984"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pt-BR" dirty="0">
                <a:solidFill>
                  <a:schemeClr val="tx2"/>
                </a:solidFill>
              </a:rPr>
              <a:t>A adesão dos trabalhadores da saúde às precauções-padrão (PP) e precauções específicas (PE) é essencial para prevenir a transmissão de microrganismos, tanto no ambiente hospitalar como na atenção primária à saúde (APS). A literatura apresenta poucos estudos referentes à adesão a essas precauções no ambiente extra hospitalar, em especial na atenção primária em saúde.</a:t>
            </a:r>
          </a:p>
          <a:p>
            <a:pPr algn="just">
              <a:lnSpc>
                <a:spcPct val="150000"/>
              </a:lnSpc>
            </a:pPr>
            <a:r>
              <a:rPr lang="pt-BR" dirty="0">
                <a:solidFill>
                  <a:schemeClr val="tx2"/>
                </a:solidFill>
              </a:rPr>
              <a:t>O aumento da incidência de pacientes colonizados com </a:t>
            </a:r>
            <a:r>
              <a:rPr lang="pt-BR" dirty="0">
                <a:solidFill>
                  <a:schemeClr val="tx2">
                    <a:lumMod val="75000"/>
                  </a:schemeClr>
                </a:solidFill>
              </a:rPr>
              <a:t>microrganismos multirresistentes</a:t>
            </a:r>
            <a:r>
              <a:rPr lang="pt-BR" dirty="0">
                <a:solidFill>
                  <a:schemeClr val="tx2"/>
                </a:solidFill>
              </a:rPr>
              <a:t>, a alta prevalência da tuberculose (TB) no país e surtos como o da gripe AH1N1, ampliam a necessidade de atenção aos riscos de transmissão de microrganismos na APS.</a:t>
            </a:r>
          </a:p>
        </p:txBody>
      </p:sp>
      <p:sp>
        <p:nvSpPr>
          <p:cNvPr id="17" name="Divisa 16">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9" name="Retângulo 28"/>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30" name="Retângulo 29"/>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Introdução</a:t>
            </a:r>
          </a:p>
        </p:txBody>
      </p:sp>
      <p:sp>
        <p:nvSpPr>
          <p:cNvPr id="31" name="Retângulo 30"/>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32" name="Retângulo 31"/>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3" name="Retângulo 32"/>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4" name="Retângulo 33"/>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5" name="Retângulo 34"/>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6" name="Retângulo 35"/>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4020314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964341"/>
            <a:ext cx="6840000" cy="310854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dirty="0"/>
          </a:p>
          <a:p>
            <a:r>
              <a:rPr lang="pt-BR" dirty="0"/>
              <a:t>A HM é fundamental para reduzir o risco de IRAS também na APS e deve ocorrer no ponto de assistência, definido como “o lugar onde se reúnem três elementos: o usuário, o profissional de saúde e os cuidados que incluem o contato com o usuário”, ou seja, exatamente onde o cuidado é prestado. </a:t>
            </a:r>
          </a:p>
          <a:p>
            <a:endParaRPr lang="pt-BR" dirty="0"/>
          </a:p>
          <a:p>
            <a:pPr marL="1524000"/>
            <a:r>
              <a:rPr lang="pt-BR" dirty="0"/>
              <a:t>A OMS elaborou, em 2014, um documento para orientar sobre as melhores práticas e estratégias de melhoria da higiene das mãos, a ser implementada em ambiente extra hospitalar, como a APS. </a:t>
            </a:r>
          </a:p>
          <a:p>
            <a:endParaRPr lang="pt-BR" dirty="0"/>
          </a:p>
          <a:p>
            <a:r>
              <a:rPr lang="pt-BR" dirty="0"/>
              <a:t>Os momentos identificados como essenciais durante os cuidados assistenciais, em que há indicações para a HM, são definidos como </a:t>
            </a:r>
          </a:p>
          <a:p>
            <a:r>
              <a:rPr lang="pt-BR" dirty="0"/>
              <a:t>                                                 “Meus 5 momentos para a higienização das mãos”: </a:t>
            </a:r>
          </a:p>
          <a:p>
            <a:endParaRPr lang="pt-BR" dirty="0"/>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pic>
        <p:nvPicPr>
          <p:cNvPr id="3" name="Imagem 2"/>
          <p:cNvPicPr>
            <a:picLocks noChangeAspect="1"/>
          </p:cNvPicPr>
          <p:nvPr/>
        </p:nvPicPr>
        <p:blipFill>
          <a:blip r:embed="rId4"/>
          <a:stretch>
            <a:fillRect/>
          </a:stretch>
        </p:blipFill>
        <p:spPr>
          <a:xfrm>
            <a:off x="1691680" y="2108448"/>
            <a:ext cx="1481649" cy="1039366"/>
          </a:xfrm>
          <a:prstGeom prst="rect">
            <a:avLst/>
          </a:prstGeom>
        </p:spPr>
      </p:pic>
      <p:sp>
        <p:nvSpPr>
          <p:cNvPr id="19" name="Retângulo 18"/>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2" name="Retângulo 21"/>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3" name="Retângulo 22"/>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24" name="Retângulo 23"/>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5" name="Retângulo 2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7" name="Retângulo 26"/>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28" name="Retângulo 27"/>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9" name="Retângulo 28"/>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3109970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203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pic>
        <p:nvPicPr>
          <p:cNvPr id="16" name="Imagem 15"/>
          <p:cNvPicPr/>
          <p:nvPr/>
        </p:nvPicPr>
        <p:blipFill rotWithShape="1">
          <a:blip r:embed="rId4"/>
          <a:srcRect l="5997" t="23217" r="49200" b="24074"/>
          <a:stretch/>
        </p:blipFill>
        <p:spPr bwMode="auto">
          <a:xfrm>
            <a:off x="2411760" y="1094606"/>
            <a:ext cx="5184576" cy="3421360"/>
          </a:xfrm>
          <a:prstGeom prst="rect">
            <a:avLst/>
          </a:prstGeom>
          <a:ln>
            <a:noFill/>
          </a:ln>
          <a:extLst>
            <a:ext uri="{53640926-AAD7-44D8-BBD7-CCE9431645EC}">
              <a14:shadowObscured xmlns:a14="http://schemas.microsoft.com/office/drawing/2010/main"/>
            </a:ext>
          </a:extLst>
        </p:spPr>
      </p:pic>
      <p:sp>
        <p:nvSpPr>
          <p:cNvPr id="22" name="Retângulo 21"/>
          <p:cNvSpPr/>
          <p:nvPr/>
        </p:nvSpPr>
        <p:spPr>
          <a:xfrm>
            <a:off x="4527796" y="4507954"/>
            <a:ext cx="952504" cy="224036"/>
          </a:xfrm>
          <a:prstGeom prst="rect">
            <a:avLst/>
          </a:prstGeom>
        </p:spPr>
        <p:txBody>
          <a:bodyPr wrap="none">
            <a:spAutoFit/>
          </a:bodyPr>
          <a:lstStyle/>
          <a:p>
            <a:pPr algn="ctr">
              <a:lnSpc>
                <a:spcPct val="107000"/>
              </a:lnSpc>
              <a:spcAft>
                <a:spcPts val="800"/>
              </a:spcAft>
            </a:pPr>
            <a:r>
              <a:rPr lang="pt-BR" sz="800" dirty="0">
                <a:latin typeface="Times New Roman" panose="02020603050405020304" pitchFamily="18" charset="0"/>
                <a:ea typeface="Calibri" panose="020F0502020204030204" pitchFamily="34" charset="0"/>
                <a:cs typeface="Times New Roman" panose="02020603050405020304" pitchFamily="18" charset="0"/>
              </a:rPr>
              <a:t>Fonte: OMS, 2014</a:t>
            </a:r>
            <a:endParaRPr lang="pt-B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tângulo 24"/>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26" name="Retângulo 25"/>
          <p:cNvSpPr/>
          <p:nvPr/>
        </p:nvSpPr>
        <p:spPr>
          <a:xfrm>
            <a:off x="107504" y="2207790"/>
            <a:ext cx="118799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27" name="Retângulo 26"/>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8" name="Retângulo 27"/>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5" name="Retângulo 34"/>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6" name="Retângulo 35"/>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17" name="Retângulo 16"/>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18" name="Retângulo 17"/>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19" name="Retângulo 18"/>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
        <p:nvSpPr>
          <p:cNvPr id="23"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225585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419622"/>
            <a:ext cx="7272808" cy="2631490"/>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chemeClr val="accent6">
                    <a:lumMod val="75000"/>
                  </a:schemeClr>
                </a:solidFill>
              </a:rPr>
              <a:t>Caso 2: </a:t>
            </a:r>
            <a:r>
              <a:rPr lang="pt-BR" sz="1100" b="1" dirty="0">
                <a:solidFill>
                  <a:schemeClr val="accent6">
                    <a:lumMod val="75000"/>
                  </a:schemeClr>
                </a:solidFill>
              </a:rPr>
              <a:t> </a:t>
            </a:r>
            <a:r>
              <a:rPr lang="pt-BR" b="1" dirty="0">
                <a:solidFill>
                  <a:schemeClr val="accent6">
                    <a:lumMod val="75000"/>
                  </a:schemeClr>
                </a:solidFill>
              </a:rPr>
              <a:t>Em relação à higienização das mãos, escolha a alternativa correta:</a:t>
            </a:r>
          </a:p>
          <a:p>
            <a:r>
              <a:rPr lang="pt-BR" sz="1100" dirty="0"/>
              <a:t> </a:t>
            </a:r>
          </a:p>
          <a:p>
            <a:pPr marL="342900" lvl="0" indent="-249238">
              <a:buFont typeface="+mj-lt"/>
              <a:buAutoNum type="alphaUcPeriod"/>
            </a:pPr>
            <a:r>
              <a:rPr lang="pt-BR" dirty="0"/>
              <a:t>Não há necessidade de higienizar as mãos entre um usuário e outro, pois a administração de vacinas, geralmente por via IM ou SC, apresenta risco mínimo de transmissão de microrganismos. </a:t>
            </a:r>
          </a:p>
          <a:p>
            <a:pPr marL="342900" lvl="0" indent="-249238">
              <a:buFont typeface="+mj-lt"/>
              <a:buAutoNum type="alphaUcPeriod"/>
            </a:pPr>
            <a:r>
              <a:rPr lang="pt-BR" dirty="0"/>
              <a:t>Após a administração da vacina não é necessária a higienização das mãos, visto que o procedimento é limpo/asséptico.</a:t>
            </a:r>
          </a:p>
          <a:p>
            <a:pPr marL="342900" lvl="0" indent="-249238">
              <a:buFont typeface="+mj-lt"/>
              <a:buAutoNum type="alphaUcPeriod"/>
            </a:pPr>
            <a:r>
              <a:rPr lang="pt-BR" dirty="0"/>
              <a:t>É necessário realizar a higienização das mãos, com preparação alcóolica se não houver sujidade visível, antes de preparar e antes de administrar a vacina, considerados procedimentos assépticos.</a:t>
            </a:r>
          </a:p>
          <a:p>
            <a:pPr marL="342900" lvl="0" indent="-249238">
              <a:buFont typeface="+mj-lt"/>
              <a:buAutoNum type="alphaUcPeriod"/>
            </a:pPr>
            <a:r>
              <a:rPr lang="pt-BR" dirty="0"/>
              <a:t>A HM nos casos de administração de vacinas deve ser realizada sempre com lavagem com água e sabonete, para assim, minimizar o risco de transmissão de microrganismos.</a:t>
            </a:r>
          </a:p>
        </p:txBody>
      </p:sp>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Rever Caso 2</a:t>
            </a:r>
          </a:p>
        </p:txBody>
      </p:sp>
      <p:sp>
        <p:nvSpPr>
          <p:cNvPr id="32" name="Retângulo 31"/>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3" name="Retângulo 32"/>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34" name="Retângulo 33">
            <a:hlinkClick r:id="" action="ppaction://hlinkshowjump?jump=previousslide"/>
          </p:cNvPr>
          <p:cNvSpPr/>
          <p:nvPr/>
        </p:nvSpPr>
        <p:spPr>
          <a:xfrm>
            <a:off x="107502"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Recursos</a:t>
            </a:r>
          </a:p>
        </p:txBody>
      </p:sp>
      <p:sp>
        <p:nvSpPr>
          <p:cNvPr id="35" name="Retângulo 34"/>
          <p:cNvSpPr/>
          <p:nvPr/>
        </p:nvSpPr>
        <p:spPr>
          <a:xfrm>
            <a:off x="107503"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tx2">
                    <a:lumMod val="75000"/>
                  </a:schemeClr>
                </a:solidFill>
                <a:latin typeface="+mn-lt"/>
                <a:ea typeface="+mn-ea"/>
                <a:cs typeface="+mn-cs"/>
              </a:rPr>
              <a:t>Avaliação</a:t>
            </a:r>
          </a:p>
        </p:txBody>
      </p:sp>
      <p:sp>
        <p:nvSpPr>
          <p:cNvPr id="36" name="Retângulo 35"/>
          <p:cNvSpPr/>
          <p:nvPr/>
        </p:nvSpPr>
        <p:spPr>
          <a:xfrm>
            <a:off x="1691680" y="771550"/>
            <a:ext cx="1192955" cy="369332"/>
          </a:xfrm>
          <a:prstGeom prst="rect">
            <a:avLst/>
          </a:prstGeom>
        </p:spPr>
        <p:txBody>
          <a:bodyPr wrap="none">
            <a:spAutoFit/>
          </a:bodyPr>
          <a:lstStyle/>
          <a:p>
            <a:pPr algn="just"/>
            <a:r>
              <a:rPr lang="pt-BR" sz="1800" b="1" cap="small" dirty="0">
                <a:solidFill>
                  <a:schemeClr val="accent1">
                    <a:lumMod val="50000"/>
                  </a:schemeClr>
                </a:solidFill>
                <a:latin typeface="Trebuchet MS" pitchFamily="34" charset="0"/>
                <a:cs typeface="Arial" pitchFamily="34" charset="0"/>
              </a:rPr>
              <a:t>Avaliação</a:t>
            </a:r>
          </a:p>
        </p:txBody>
      </p:sp>
      <p:sp>
        <p:nvSpPr>
          <p:cNvPr id="37" name="Retângulo 36">
            <a:hlinkClick r:id="rId3" action="ppaction://hlinksldjump"/>
          </p:cNvPr>
          <p:cNvSpPr/>
          <p:nvPr/>
        </p:nvSpPr>
        <p:spPr>
          <a:xfrm>
            <a:off x="1811079" y="1812754"/>
            <a:ext cx="252000" cy="252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38" name="Retângulo 37">
            <a:hlinkClick r:id="rId4" action="ppaction://hlinksldjump"/>
          </p:cNvPr>
          <p:cNvSpPr/>
          <p:nvPr/>
        </p:nvSpPr>
        <p:spPr>
          <a:xfrm>
            <a:off x="1811079" y="2463766"/>
            <a:ext cx="252000" cy="252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39" name="Retângulo 38">
            <a:hlinkClick r:id="rId5" action="ppaction://hlinksldjump"/>
          </p:cNvPr>
          <p:cNvSpPr/>
          <p:nvPr/>
        </p:nvSpPr>
        <p:spPr>
          <a:xfrm>
            <a:off x="1811079" y="2903781"/>
            <a:ext cx="252000" cy="252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40" name="Retângulo 39">
            <a:hlinkClick r:id="rId6" action="ppaction://hlinksldjump"/>
          </p:cNvPr>
          <p:cNvSpPr/>
          <p:nvPr/>
        </p:nvSpPr>
        <p:spPr>
          <a:xfrm>
            <a:off x="1811079" y="3558896"/>
            <a:ext cx="252000" cy="252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26"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8" name="Retângulo 17"/>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0" name="Retângulo 19"/>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1" name="Retângulo 20"/>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Introdução</a:t>
            </a:r>
          </a:p>
        </p:txBody>
      </p:sp>
      <p:sp>
        <p:nvSpPr>
          <p:cNvPr id="22" name="Retângulo 21"/>
          <p:cNvSpPr/>
          <p:nvPr/>
        </p:nvSpPr>
        <p:spPr>
          <a:xfrm>
            <a:off x="107502"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3749049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1259632" y="1563638"/>
            <a:ext cx="6984776" cy="2246769"/>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Conforme as indicações para a HM, as mesmas devem ser higienizadas antes e após contato com usuário; antes de realizar procedimentos e manipular dispositivos invasivos; antes de calçar luvas; após risco de exposição a fluidos corporais; após contato com objetos e superfícies contaminados; e após a remoção de luvas.</a:t>
            </a:r>
            <a:endParaRPr lang="pt-BR" sz="2000" dirty="0"/>
          </a:p>
        </p:txBody>
      </p:sp>
      <p:sp>
        <p:nvSpPr>
          <p:cNvPr id="7" name="Retângulo 6"/>
          <p:cNvSpPr/>
          <p:nvPr/>
        </p:nvSpPr>
        <p:spPr>
          <a:xfrm>
            <a:off x="1691680" y="1059582"/>
            <a:ext cx="493276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Que pena! Essa não é a resposta correta! </a:t>
            </a:r>
          </a:p>
        </p:txBody>
      </p:sp>
      <p:sp>
        <p:nvSpPr>
          <p:cNvPr id="8" name="Retângulo 7">
            <a:hlinkClick r:id="rId2" action="ppaction://hlinksldjump"/>
          </p:cNvPr>
          <p:cNvSpPr/>
          <p:nvPr/>
        </p:nvSpPr>
        <p:spPr>
          <a:xfrm>
            <a:off x="6088048" y="3899832"/>
            <a:ext cx="2156360"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Tente novamente!</a:t>
            </a:r>
            <a:endParaRPr lang="pt-BR" sz="2000" dirty="0"/>
          </a:p>
        </p:txBody>
      </p:sp>
    </p:spTree>
    <p:extLst>
      <p:ext uri="{BB962C8B-B14F-4D97-AF65-F5344CB8AC3E}">
        <p14:creationId xmlns:p14="http://schemas.microsoft.com/office/powerpoint/2010/main" val="3465792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7" name="Retângulo 6"/>
          <p:cNvSpPr/>
          <p:nvPr/>
        </p:nvSpPr>
        <p:spPr>
          <a:xfrm>
            <a:off x="1691680" y="1059582"/>
            <a:ext cx="493276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Que pena! Essa não é a resposta correta! </a:t>
            </a:r>
          </a:p>
        </p:txBody>
      </p:sp>
      <p:sp>
        <p:nvSpPr>
          <p:cNvPr id="8" name="Retângulo 7">
            <a:hlinkClick r:id="rId2" action="ppaction://hlinksldjump"/>
          </p:cNvPr>
          <p:cNvSpPr/>
          <p:nvPr/>
        </p:nvSpPr>
        <p:spPr>
          <a:xfrm>
            <a:off x="6088048" y="3899832"/>
            <a:ext cx="2156360"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Tente novamente!</a:t>
            </a:r>
            <a:endParaRPr lang="pt-BR" sz="2000" dirty="0"/>
          </a:p>
        </p:txBody>
      </p:sp>
      <p:sp>
        <p:nvSpPr>
          <p:cNvPr id="6" name="Retângulo 5"/>
          <p:cNvSpPr/>
          <p:nvPr/>
        </p:nvSpPr>
        <p:spPr>
          <a:xfrm>
            <a:off x="1259632" y="1563638"/>
            <a:ext cx="6984776" cy="2246769"/>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Conforme as indicações para a HM, as mesmas devem ser higienizadas antes e após contato com usuário; antes de realizar procedimentos e manipular dispositivos invasivos; antes de calçar luvas; após risco de exposição a fluidos corporais; após contato com objetos e superfícies contaminados; e após a remoção de luvas.</a:t>
            </a:r>
            <a:endParaRPr lang="pt-BR" sz="2000" dirty="0"/>
          </a:p>
        </p:txBody>
      </p:sp>
    </p:spTree>
    <p:extLst>
      <p:ext uri="{BB962C8B-B14F-4D97-AF65-F5344CB8AC3E}">
        <p14:creationId xmlns:p14="http://schemas.microsoft.com/office/powerpoint/2010/main" val="1598494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486437" y="1191979"/>
            <a:ext cx="8118011" cy="3323987"/>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Conforme as indicações para a HM, as mesmas devem ser higienizadas antes e após contato com usuário; antes de realizar procedimentos e manipular dispositivos invasivos; antes de calçar luvas; após risco de exposição a fluidos corporais; após contato com objetos e superfícies contaminados; e após a remoção de luvas. </a:t>
            </a:r>
          </a:p>
          <a:p>
            <a:r>
              <a:rPr lang="pt-BR" sz="2000" b="1" dirty="0"/>
              <a:t>A HM com preparação alcóolica é o produto de escolha, se não houver sujeira visível nas mãos, pela sua eficácia antimicrobiana, facilidade em disponibilizar em local de fácil acesso, menor tempo e maior tolerabilidade na pele do que lavar com água e sabonete. </a:t>
            </a:r>
          </a:p>
          <a:p>
            <a:endParaRPr lang="pt-BR" sz="1000" dirty="0"/>
          </a:p>
        </p:txBody>
      </p:sp>
      <p:sp>
        <p:nvSpPr>
          <p:cNvPr id="7" name="Retângulo 6"/>
          <p:cNvSpPr/>
          <p:nvPr/>
        </p:nvSpPr>
        <p:spPr>
          <a:xfrm>
            <a:off x="1691680" y="699542"/>
            <a:ext cx="307007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Parabéns! Você acertou! </a:t>
            </a:r>
          </a:p>
        </p:txBody>
      </p:sp>
      <p:sp>
        <p:nvSpPr>
          <p:cNvPr id="8" name="Retângulo 7">
            <a:hlinkClick r:id="rId2" action="ppaction://hlinksldjump"/>
          </p:cNvPr>
          <p:cNvSpPr/>
          <p:nvPr/>
        </p:nvSpPr>
        <p:spPr>
          <a:xfrm>
            <a:off x="5430181" y="4591461"/>
            <a:ext cx="3174267"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Clique aqui para continuar!</a:t>
            </a:r>
            <a:endParaRPr lang="pt-BR" sz="2000" dirty="0"/>
          </a:p>
        </p:txBody>
      </p:sp>
    </p:spTree>
    <p:extLst>
      <p:ext uri="{BB962C8B-B14F-4D97-AF65-F5344CB8AC3E}">
        <p14:creationId xmlns:p14="http://schemas.microsoft.com/office/powerpoint/2010/main" val="349101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1403648" y="1563638"/>
            <a:ext cx="6192688" cy="1938992"/>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A HM com preparação alcóolica é o produto de escolha, se não houver sujeira visível nas mãos, pela sua eficácia antimicrobiana, facilidade em disponibilizar em local de fácil acesso, menor tempo e maior tolerabilidade na pele do que lavar com água e sabonete.</a:t>
            </a:r>
            <a:endParaRPr lang="pt-BR" sz="1000" dirty="0"/>
          </a:p>
        </p:txBody>
      </p:sp>
      <p:sp>
        <p:nvSpPr>
          <p:cNvPr id="7" name="Retângulo 6"/>
          <p:cNvSpPr/>
          <p:nvPr/>
        </p:nvSpPr>
        <p:spPr>
          <a:xfrm>
            <a:off x="1691680" y="1059582"/>
            <a:ext cx="493276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Que pena! Essa não é a resposta correta! </a:t>
            </a:r>
          </a:p>
        </p:txBody>
      </p:sp>
      <p:sp>
        <p:nvSpPr>
          <p:cNvPr id="8" name="Retângulo 7">
            <a:hlinkClick r:id="rId2" action="ppaction://hlinksldjump"/>
          </p:cNvPr>
          <p:cNvSpPr/>
          <p:nvPr/>
        </p:nvSpPr>
        <p:spPr>
          <a:xfrm>
            <a:off x="5439976" y="3579862"/>
            <a:ext cx="2156360"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Tente novamente!</a:t>
            </a:r>
            <a:endParaRPr lang="pt-BR" sz="2000" dirty="0"/>
          </a:p>
        </p:txBody>
      </p:sp>
    </p:spTree>
    <p:extLst>
      <p:ext uri="{BB962C8B-B14F-4D97-AF65-F5344CB8AC3E}">
        <p14:creationId xmlns:p14="http://schemas.microsoft.com/office/powerpoint/2010/main" val="3367746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istofoli.com/biosseguranca/wp-content/uploads/2012/10/Dia-internacional-de-lavagem-das-m%C3%A3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147814"/>
            <a:ext cx="3002587" cy="1141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6" name="Retângulo 35">
            <a:hlinkClick r:id="rId3" action="ppaction://hlinksldjump"/>
          </p:cNvPr>
          <p:cNvSpPr/>
          <p:nvPr/>
        </p:nvSpPr>
        <p:spPr>
          <a:xfrm>
            <a:off x="107503"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rgbClr val="7030A0"/>
                </a:solidFill>
                <a:latin typeface="+mn-lt"/>
                <a:ea typeface="+mn-ea"/>
                <a:cs typeface="+mn-cs"/>
              </a:rPr>
              <a:t>Conclusão</a:t>
            </a:r>
          </a:p>
        </p:txBody>
      </p:sp>
      <p:sp>
        <p:nvSpPr>
          <p:cNvPr id="2" name="Retângulo 1"/>
          <p:cNvSpPr/>
          <p:nvPr/>
        </p:nvSpPr>
        <p:spPr>
          <a:xfrm>
            <a:off x="1698560" y="771550"/>
            <a:ext cx="1260281"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Conclusão</a:t>
            </a:r>
            <a:endParaRPr lang="pt-BR" sz="1800" dirty="0"/>
          </a:p>
        </p:txBody>
      </p:sp>
      <p:sp>
        <p:nvSpPr>
          <p:cNvPr id="15"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7" name="Retângulo 16"/>
          <p:cNvSpPr/>
          <p:nvPr/>
        </p:nvSpPr>
        <p:spPr>
          <a:xfrm>
            <a:off x="1979712" y="1434138"/>
            <a:ext cx="590465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14300" lvl="0" algn="ctr">
              <a:lnSpc>
                <a:spcPct val="150000"/>
              </a:lnSpc>
              <a:buClr>
                <a:srgbClr val="1C4587"/>
              </a:buClr>
              <a:buSzPct val="100000"/>
            </a:pPr>
            <a:r>
              <a:rPr lang="pt-BR" sz="1600" dirty="0">
                <a:solidFill>
                  <a:srgbClr val="1C4587"/>
                </a:solidFill>
              </a:rPr>
              <a:t>A presente Web Quest é de caráter educativo, com a qual se espera ter contribuído com sua sensibilização e orientação sobre a importância da adoção de boas práticas para prevenção de transmissão de microrganismos na APS!</a:t>
            </a:r>
            <a:endParaRPr lang="pt-BR" sz="1600" dirty="0">
              <a:solidFill>
                <a:schemeClr val="tx2"/>
              </a:solidFill>
            </a:endParaRPr>
          </a:p>
        </p:txBody>
      </p:sp>
      <p:sp>
        <p:nvSpPr>
          <p:cNvPr id="19" name="Retângulo 18"/>
          <p:cNvSpPr/>
          <p:nvPr/>
        </p:nvSpPr>
        <p:spPr>
          <a:xfrm>
            <a:off x="107504"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Créditos</a:t>
            </a:r>
          </a:p>
        </p:txBody>
      </p:sp>
      <p:sp>
        <p:nvSpPr>
          <p:cNvPr id="20" name="Retângulo 19"/>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t>Bem-vindos!!!</a:t>
            </a:r>
          </a:p>
        </p:txBody>
      </p:sp>
      <p:sp>
        <p:nvSpPr>
          <p:cNvPr id="21" name="Retângulo 20"/>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t>Introdução</a:t>
            </a:r>
          </a:p>
        </p:txBody>
      </p:sp>
      <p:sp>
        <p:nvSpPr>
          <p:cNvPr id="24" name="Retângulo 23"/>
          <p:cNvSpPr/>
          <p:nvPr/>
        </p:nvSpPr>
        <p:spPr>
          <a:xfrm>
            <a:off x="107503" y="1489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t>Tarefa</a:t>
            </a:r>
          </a:p>
        </p:txBody>
      </p:sp>
      <p:sp>
        <p:nvSpPr>
          <p:cNvPr id="25" name="Retângulo 24"/>
          <p:cNvSpPr/>
          <p:nvPr/>
        </p:nvSpPr>
        <p:spPr>
          <a:xfrm>
            <a:off x="107502" y="18487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t>Processo</a:t>
            </a:r>
          </a:p>
        </p:txBody>
      </p:sp>
      <p:sp>
        <p:nvSpPr>
          <p:cNvPr id="26" name="Retângulo 25"/>
          <p:cNvSpPr/>
          <p:nvPr/>
        </p:nvSpPr>
        <p:spPr>
          <a:xfrm>
            <a:off x="107502"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Recursos</a:t>
            </a:r>
          </a:p>
        </p:txBody>
      </p:sp>
      <p:sp>
        <p:nvSpPr>
          <p:cNvPr id="27" name="Retângulo 26"/>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Avaliação</a:t>
            </a:r>
          </a:p>
        </p:txBody>
      </p:sp>
      <p:sp>
        <p:nvSpPr>
          <p:cNvPr id="14" name="Divisa 19">
            <a:hlinkClick r:id="rId4"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945355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107503" y="32849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rgbClr val="7030A0"/>
                </a:solidFill>
                <a:latin typeface="+mn-lt"/>
                <a:ea typeface="+mn-ea"/>
                <a:cs typeface="+mn-cs"/>
              </a:rPr>
              <a:t>Créditos</a:t>
            </a:r>
          </a:p>
        </p:txBody>
      </p:sp>
      <p:sp>
        <p:nvSpPr>
          <p:cNvPr id="15" name="Retângulo 14">
            <a:hlinkClick r:id="rId2" action="ppaction://hlinksldjump"/>
          </p:cNvPr>
          <p:cNvSpPr/>
          <p:nvPr/>
        </p:nvSpPr>
        <p:spPr>
          <a:xfrm>
            <a:off x="7740352"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sair</a:t>
            </a:r>
          </a:p>
        </p:txBody>
      </p:sp>
      <p:sp>
        <p:nvSpPr>
          <p:cNvPr id="24" name="Retângulo 23">
            <a:hlinkClick r:id="rId3" action="ppaction://hlinksldjump"/>
          </p:cNvPr>
          <p:cNvSpPr/>
          <p:nvPr/>
        </p:nvSpPr>
        <p:spPr>
          <a:xfrm>
            <a:off x="107504" y="7715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t>Bem-vindos!!!</a:t>
            </a:r>
          </a:p>
        </p:txBody>
      </p:sp>
      <p:sp>
        <p:nvSpPr>
          <p:cNvPr id="25" name="Retângulo 24">
            <a:hlinkClick r:id="rId3" action="ppaction://hlinksldjump"/>
          </p:cNvPr>
          <p:cNvSpPr/>
          <p:nvPr/>
        </p:nvSpPr>
        <p:spPr>
          <a:xfrm>
            <a:off x="107503" y="11306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t>Introdução</a:t>
            </a:r>
          </a:p>
        </p:txBody>
      </p:sp>
      <p:sp>
        <p:nvSpPr>
          <p:cNvPr id="26" name="Retângulo 25">
            <a:hlinkClick r:id="rId4" action="ppaction://hlinksldjump"/>
          </p:cNvPr>
          <p:cNvSpPr/>
          <p:nvPr/>
        </p:nvSpPr>
        <p:spPr>
          <a:xfrm>
            <a:off x="107503" y="1489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t>Tarefa</a:t>
            </a:r>
          </a:p>
        </p:txBody>
      </p:sp>
      <p:sp>
        <p:nvSpPr>
          <p:cNvPr id="27" name="Retângulo 26">
            <a:hlinkClick r:id="rId5" action="ppaction://hlinksldjump"/>
          </p:cNvPr>
          <p:cNvSpPr/>
          <p:nvPr/>
        </p:nvSpPr>
        <p:spPr>
          <a:xfrm>
            <a:off x="107502" y="18487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t>Processo</a:t>
            </a:r>
          </a:p>
        </p:txBody>
      </p:sp>
      <p:sp>
        <p:nvSpPr>
          <p:cNvPr id="28" name="Retângulo 27">
            <a:hlinkClick r:id="rId6" action="ppaction://hlinksldjump"/>
          </p:cNvPr>
          <p:cNvSpPr/>
          <p:nvPr/>
        </p:nvSpPr>
        <p:spPr>
          <a:xfrm>
            <a:off x="107502"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Recursos</a:t>
            </a:r>
          </a:p>
        </p:txBody>
      </p:sp>
      <p:sp>
        <p:nvSpPr>
          <p:cNvPr id="29" name="Retângulo 28">
            <a:hlinkClick r:id="rId7" action="ppaction://hlinksldjump"/>
          </p:cNvPr>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Avaliação</a:t>
            </a:r>
          </a:p>
        </p:txBody>
      </p:sp>
      <p:sp>
        <p:nvSpPr>
          <p:cNvPr id="30" name="Retângulo 29">
            <a:hlinkClick r:id="rId5" action="ppaction://hlinksldjump"/>
          </p:cNvPr>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18"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9" name="Retângulo 18"/>
          <p:cNvSpPr/>
          <p:nvPr/>
        </p:nvSpPr>
        <p:spPr>
          <a:xfrm>
            <a:off x="1594800" y="770400"/>
            <a:ext cx="7200000" cy="1661993"/>
          </a:xfrm>
          <a:prstGeom prst="rect">
            <a:avLst/>
          </a:prstGeom>
        </p:spPr>
        <p:txBody>
          <a:bodyPr wrap="square">
            <a:spAutoFit/>
          </a:bodyPr>
          <a:lstStyle/>
          <a:p>
            <a:pPr algn="just"/>
            <a:r>
              <a:rPr lang="pt-BR" sz="1800" b="1" cap="small" dirty="0">
                <a:solidFill>
                  <a:schemeClr val="accent1">
                    <a:lumMod val="50000"/>
                  </a:schemeClr>
                </a:solidFill>
                <a:latin typeface="Trebuchet MS" pitchFamily="34" charset="0"/>
                <a:cs typeface="Arial" pitchFamily="34" charset="0"/>
              </a:rPr>
              <a:t>Créditos</a:t>
            </a:r>
          </a:p>
          <a:p>
            <a:pPr algn="just"/>
            <a:endParaRPr lang="pt-BR" dirty="0">
              <a:solidFill>
                <a:schemeClr val="tx2"/>
              </a:solidFill>
            </a:endParaRPr>
          </a:p>
          <a:p>
            <a:pPr algn="just"/>
            <a:r>
              <a:rPr lang="pt-BR" dirty="0">
                <a:solidFill>
                  <a:schemeClr val="tx2"/>
                </a:solidFill>
              </a:rPr>
              <a:t>Web Quest de curta duração, desenvolvida como parte do </a:t>
            </a:r>
          </a:p>
          <a:p>
            <a:pPr algn="just"/>
            <a:r>
              <a:rPr lang="pt-BR" dirty="0">
                <a:solidFill>
                  <a:schemeClr val="tx2"/>
                </a:solidFill>
              </a:rPr>
              <a:t>                                                                    Projeto FAPESP – Processo nº 2014/08663-1</a:t>
            </a:r>
          </a:p>
          <a:p>
            <a:pPr algn="just"/>
            <a:r>
              <a:rPr lang="pt-BR" b="1" dirty="0">
                <a:solidFill>
                  <a:schemeClr val="tx2"/>
                </a:solidFill>
              </a:rPr>
              <a:t>Público alvo: </a:t>
            </a:r>
            <a:r>
              <a:rPr lang="pt-BR" dirty="0">
                <a:solidFill>
                  <a:schemeClr val="tx2"/>
                </a:solidFill>
              </a:rPr>
              <a:t>profissionais de enfermagem da atenção primária em saúde.</a:t>
            </a:r>
          </a:p>
          <a:p>
            <a:pPr algn="just"/>
            <a:r>
              <a:rPr lang="pt-BR" b="1" dirty="0">
                <a:solidFill>
                  <a:schemeClr val="tx2"/>
                </a:solidFill>
              </a:rPr>
              <a:t>Data da criação: </a:t>
            </a:r>
            <a:r>
              <a:rPr lang="pt-BR" dirty="0">
                <a:solidFill>
                  <a:schemeClr val="tx2"/>
                </a:solidFill>
              </a:rPr>
              <a:t>Setembro/2016</a:t>
            </a:r>
          </a:p>
          <a:p>
            <a:pPr algn="just"/>
            <a:r>
              <a:rPr lang="pt-BR" dirty="0">
                <a:solidFill>
                  <a:schemeClr val="tx2"/>
                </a:solidFill>
              </a:rPr>
              <a:t>Universidade Federal de São Carlos</a:t>
            </a:r>
          </a:p>
        </p:txBody>
      </p:sp>
      <p:sp>
        <p:nvSpPr>
          <p:cNvPr id="2" name="Retângulo 1"/>
          <p:cNvSpPr/>
          <p:nvPr/>
        </p:nvSpPr>
        <p:spPr>
          <a:xfrm>
            <a:off x="1565991" y="2854991"/>
            <a:ext cx="3438057" cy="1815882"/>
          </a:xfrm>
          <a:prstGeom prst="rect">
            <a:avLst/>
          </a:prstGeom>
        </p:spPr>
        <p:txBody>
          <a:bodyPr wrap="square">
            <a:spAutoFit/>
          </a:bodyPr>
          <a:lstStyle/>
          <a:p>
            <a:r>
              <a:rPr lang="pt-BR" dirty="0">
                <a:solidFill>
                  <a:schemeClr val="tx2"/>
                </a:solidFill>
              </a:rPr>
              <a:t>Adriana Maria da Silva Felix – </a:t>
            </a:r>
            <a:r>
              <a:rPr lang="pt-BR" dirty="0" err="1">
                <a:solidFill>
                  <a:schemeClr val="tx2"/>
                </a:solidFill>
              </a:rPr>
              <a:t>HCor</a:t>
            </a:r>
            <a:endParaRPr lang="pt-BR" dirty="0">
              <a:solidFill>
                <a:schemeClr val="tx2"/>
              </a:solidFill>
            </a:endParaRPr>
          </a:p>
          <a:p>
            <a:r>
              <a:rPr lang="pt-BR" dirty="0">
                <a:solidFill>
                  <a:schemeClr val="tx2"/>
                </a:solidFill>
              </a:rPr>
              <a:t>Isis </a:t>
            </a:r>
            <a:r>
              <a:rPr lang="pt-BR" dirty="0" err="1">
                <a:solidFill>
                  <a:schemeClr val="tx2"/>
                </a:solidFill>
              </a:rPr>
              <a:t>Pienta</a:t>
            </a:r>
            <a:r>
              <a:rPr lang="pt-BR" dirty="0">
                <a:solidFill>
                  <a:schemeClr val="tx2"/>
                </a:solidFill>
              </a:rPr>
              <a:t> Batista Dias Passos - UFSCar</a:t>
            </a:r>
          </a:p>
          <a:p>
            <a:r>
              <a:rPr lang="pt-BR" dirty="0">
                <a:solidFill>
                  <a:schemeClr val="tx2"/>
                </a:solidFill>
              </a:rPr>
              <a:t>Julia </a:t>
            </a:r>
            <a:r>
              <a:rPr lang="pt-BR" dirty="0" err="1">
                <a:solidFill>
                  <a:schemeClr val="tx2"/>
                </a:solidFill>
              </a:rPr>
              <a:t>Yaeko</a:t>
            </a:r>
            <a:r>
              <a:rPr lang="pt-BR" dirty="0">
                <a:solidFill>
                  <a:schemeClr val="tx2"/>
                </a:solidFill>
              </a:rPr>
              <a:t> </a:t>
            </a:r>
            <a:r>
              <a:rPr lang="pt-BR" dirty="0" err="1">
                <a:solidFill>
                  <a:schemeClr val="tx2"/>
                </a:solidFill>
              </a:rPr>
              <a:t>Kawagoe</a:t>
            </a:r>
            <a:r>
              <a:rPr lang="pt-BR" dirty="0">
                <a:solidFill>
                  <a:schemeClr val="tx2"/>
                </a:solidFill>
              </a:rPr>
              <a:t> – FICSAE</a:t>
            </a:r>
          </a:p>
          <a:p>
            <a:r>
              <a:rPr lang="pt-BR" dirty="0">
                <a:solidFill>
                  <a:schemeClr val="tx2"/>
                </a:solidFill>
              </a:rPr>
              <a:t>Keila </a:t>
            </a:r>
            <a:r>
              <a:rPr lang="pt-BR" dirty="0" err="1">
                <a:solidFill>
                  <a:schemeClr val="tx2"/>
                </a:solidFill>
              </a:rPr>
              <a:t>Kiyomi</a:t>
            </a:r>
            <a:r>
              <a:rPr lang="pt-BR" dirty="0">
                <a:solidFill>
                  <a:schemeClr val="tx2"/>
                </a:solidFill>
              </a:rPr>
              <a:t> </a:t>
            </a:r>
            <a:r>
              <a:rPr lang="pt-BR" dirty="0" err="1">
                <a:solidFill>
                  <a:schemeClr val="tx2"/>
                </a:solidFill>
              </a:rPr>
              <a:t>Seki</a:t>
            </a:r>
            <a:r>
              <a:rPr lang="pt-BR" dirty="0">
                <a:solidFill>
                  <a:schemeClr val="tx2"/>
                </a:solidFill>
              </a:rPr>
              <a:t> –  EEUSP</a:t>
            </a:r>
          </a:p>
          <a:p>
            <a:r>
              <a:rPr lang="pt-BR" dirty="0">
                <a:solidFill>
                  <a:schemeClr val="tx2"/>
                </a:solidFill>
              </a:rPr>
              <a:t>Maria Clara </a:t>
            </a:r>
            <a:r>
              <a:rPr lang="pt-BR" dirty="0" err="1">
                <a:solidFill>
                  <a:schemeClr val="tx2"/>
                </a:solidFill>
              </a:rPr>
              <a:t>Padoveze</a:t>
            </a:r>
            <a:r>
              <a:rPr lang="pt-BR" dirty="0">
                <a:solidFill>
                  <a:schemeClr val="tx2"/>
                </a:solidFill>
              </a:rPr>
              <a:t> – EEUSP</a:t>
            </a:r>
          </a:p>
          <a:p>
            <a:r>
              <a:rPr lang="pt-BR" dirty="0">
                <a:solidFill>
                  <a:schemeClr val="tx2"/>
                </a:solidFill>
              </a:rPr>
              <a:t>Melissa </a:t>
            </a:r>
            <a:r>
              <a:rPr lang="pt-BR" dirty="0" err="1">
                <a:solidFill>
                  <a:schemeClr val="tx2"/>
                </a:solidFill>
              </a:rPr>
              <a:t>Basseto</a:t>
            </a:r>
            <a:r>
              <a:rPr lang="pt-BR" dirty="0">
                <a:solidFill>
                  <a:schemeClr val="tx2"/>
                </a:solidFill>
              </a:rPr>
              <a:t> – UFSCar</a:t>
            </a:r>
          </a:p>
          <a:p>
            <a:r>
              <a:rPr lang="pt-BR" dirty="0" err="1">
                <a:solidFill>
                  <a:schemeClr val="tx2"/>
                </a:solidFill>
              </a:rPr>
              <a:t>Michelli</a:t>
            </a:r>
            <a:r>
              <a:rPr lang="pt-BR" dirty="0">
                <a:solidFill>
                  <a:schemeClr val="tx2"/>
                </a:solidFill>
              </a:rPr>
              <a:t> </a:t>
            </a:r>
            <a:r>
              <a:rPr lang="pt-BR" dirty="0" err="1">
                <a:solidFill>
                  <a:schemeClr val="tx2"/>
                </a:solidFill>
              </a:rPr>
              <a:t>Sako</a:t>
            </a:r>
            <a:r>
              <a:rPr lang="pt-BR" dirty="0">
                <a:solidFill>
                  <a:schemeClr val="tx2"/>
                </a:solidFill>
              </a:rPr>
              <a:t> Pacheco - UFSCar</a:t>
            </a:r>
          </a:p>
          <a:p>
            <a:endParaRPr lang="pt-BR" dirty="0">
              <a:solidFill>
                <a:schemeClr val="tx2"/>
              </a:solidFill>
            </a:endParaRPr>
          </a:p>
        </p:txBody>
      </p:sp>
      <p:sp>
        <p:nvSpPr>
          <p:cNvPr id="3" name="Retângulo 2"/>
          <p:cNvSpPr/>
          <p:nvPr/>
        </p:nvSpPr>
        <p:spPr>
          <a:xfrm>
            <a:off x="5010441" y="2854991"/>
            <a:ext cx="4098063" cy="1384995"/>
          </a:xfrm>
          <a:prstGeom prst="rect">
            <a:avLst/>
          </a:prstGeom>
        </p:spPr>
        <p:txBody>
          <a:bodyPr wrap="square">
            <a:spAutoFit/>
          </a:bodyPr>
          <a:lstStyle/>
          <a:p>
            <a:r>
              <a:rPr lang="pt-BR" dirty="0" err="1">
                <a:solidFill>
                  <a:schemeClr val="tx2"/>
                </a:solidFill>
              </a:rPr>
              <a:t>Michely</a:t>
            </a:r>
            <a:r>
              <a:rPr lang="pt-BR" dirty="0">
                <a:solidFill>
                  <a:schemeClr val="tx2"/>
                </a:solidFill>
              </a:rPr>
              <a:t> Aparecida </a:t>
            </a:r>
            <a:r>
              <a:rPr lang="pt-BR" dirty="0" err="1">
                <a:solidFill>
                  <a:schemeClr val="tx2"/>
                </a:solidFill>
              </a:rPr>
              <a:t>Maroldi</a:t>
            </a:r>
            <a:r>
              <a:rPr lang="pt-BR" dirty="0">
                <a:solidFill>
                  <a:schemeClr val="tx2"/>
                </a:solidFill>
              </a:rPr>
              <a:t> - UFSCar</a:t>
            </a:r>
          </a:p>
          <a:p>
            <a:r>
              <a:rPr lang="pt-BR" dirty="0">
                <a:solidFill>
                  <a:schemeClr val="tx2"/>
                </a:solidFill>
              </a:rPr>
              <a:t>Priscila Gonçalves - FICSAE</a:t>
            </a:r>
          </a:p>
          <a:p>
            <a:r>
              <a:rPr lang="pt-BR" dirty="0">
                <a:solidFill>
                  <a:schemeClr val="tx2"/>
                </a:solidFill>
              </a:rPr>
              <a:t>Rosely </a:t>
            </a:r>
            <a:r>
              <a:rPr lang="pt-BR" dirty="0" err="1">
                <a:solidFill>
                  <a:schemeClr val="tx2"/>
                </a:solidFill>
              </a:rPr>
              <a:t>Moralez</a:t>
            </a:r>
            <a:r>
              <a:rPr lang="pt-BR" dirty="0">
                <a:solidFill>
                  <a:schemeClr val="tx2"/>
                </a:solidFill>
              </a:rPr>
              <a:t> de Figueiredo – UFSCar</a:t>
            </a:r>
          </a:p>
          <a:p>
            <a:r>
              <a:rPr lang="pt-BR" dirty="0">
                <a:solidFill>
                  <a:schemeClr val="tx2"/>
                </a:solidFill>
              </a:rPr>
              <a:t>Silvia Alice Ferreira - SES</a:t>
            </a:r>
          </a:p>
          <a:p>
            <a:r>
              <a:rPr lang="pt-BR" dirty="0">
                <a:solidFill>
                  <a:schemeClr val="tx2"/>
                </a:solidFill>
              </a:rPr>
              <a:t>Sílvia Helena Zem-Mascarenhas – UFSCar</a:t>
            </a:r>
          </a:p>
          <a:p>
            <a:r>
              <a:rPr lang="pt-BR" dirty="0">
                <a:solidFill>
                  <a:schemeClr val="tx2"/>
                </a:solidFill>
              </a:rPr>
              <a:t>Stephen </a:t>
            </a:r>
            <a:r>
              <a:rPr lang="pt-BR" dirty="0" err="1">
                <a:solidFill>
                  <a:schemeClr val="tx2"/>
                </a:solidFill>
              </a:rPr>
              <a:t>Timmons</a:t>
            </a:r>
            <a:r>
              <a:rPr lang="pt-BR" dirty="0">
                <a:solidFill>
                  <a:schemeClr val="tx2"/>
                </a:solidFill>
              </a:rPr>
              <a:t> – </a:t>
            </a:r>
            <a:r>
              <a:rPr lang="pt-BR" dirty="0" err="1">
                <a:solidFill>
                  <a:schemeClr val="tx2"/>
                </a:solidFill>
              </a:rPr>
              <a:t>Nothingham</a:t>
            </a:r>
            <a:r>
              <a:rPr lang="pt-BR" dirty="0">
                <a:solidFill>
                  <a:schemeClr val="tx2"/>
                </a:solidFill>
              </a:rPr>
              <a:t> </a:t>
            </a:r>
            <a:r>
              <a:rPr lang="pt-BR" dirty="0" err="1">
                <a:solidFill>
                  <a:schemeClr val="tx2"/>
                </a:solidFill>
              </a:rPr>
              <a:t>University</a:t>
            </a:r>
            <a:r>
              <a:rPr lang="pt-BR" dirty="0">
                <a:solidFill>
                  <a:schemeClr val="tx2"/>
                </a:solidFill>
              </a:rPr>
              <a:t> – UK</a:t>
            </a:r>
          </a:p>
        </p:txBody>
      </p:sp>
      <p:sp>
        <p:nvSpPr>
          <p:cNvPr id="4" name="Retângulo 3"/>
          <p:cNvSpPr/>
          <p:nvPr/>
        </p:nvSpPr>
        <p:spPr>
          <a:xfrm>
            <a:off x="4181382" y="2571750"/>
            <a:ext cx="1175322" cy="338554"/>
          </a:xfrm>
          <a:prstGeom prst="rect">
            <a:avLst/>
          </a:prstGeom>
        </p:spPr>
        <p:txBody>
          <a:bodyPr wrap="none">
            <a:spAutoFit/>
          </a:bodyPr>
          <a:lstStyle/>
          <a:p>
            <a:pPr algn="just"/>
            <a:r>
              <a:rPr lang="pt-BR" sz="1600" b="1" dirty="0">
                <a:solidFill>
                  <a:schemeClr val="accent6">
                    <a:lumMod val="75000"/>
                  </a:schemeClr>
                </a:solidFill>
              </a:rPr>
              <a:t>AUTORIA </a:t>
            </a:r>
          </a:p>
        </p:txBody>
      </p:sp>
      <p:sp>
        <p:nvSpPr>
          <p:cNvPr id="5" name="Retângulo 4"/>
          <p:cNvSpPr/>
          <p:nvPr/>
        </p:nvSpPr>
        <p:spPr>
          <a:xfrm>
            <a:off x="1594800" y="2854991"/>
            <a:ext cx="7441696" cy="166097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50750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547664" y="771550"/>
            <a:ext cx="7200000" cy="1015663"/>
          </a:xfrm>
          <a:prstGeom prst="rect">
            <a:avLst/>
          </a:prstGeom>
        </p:spPr>
        <p:txBody>
          <a:bodyPr wrap="square">
            <a:spAutoFit/>
          </a:bodyPr>
          <a:lstStyle/>
          <a:p>
            <a:pPr algn="just"/>
            <a:r>
              <a:rPr lang="pt-BR" sz="1800" b="1" cap="small" dirty="0">
                <a:solidFill>
                  <a:schemeClr val="accent1">
                    <a:lumMod val="50000"/>
                  </a:schemeClr>
                </a:solidFill>
                <a:latin typeface="Trebuchet MS" pitchFamily="34" charset="0"/>
                <a:cs typeface="Arial" pitchFamily="34" charset="0"/>
              </a:rPr>
              <a:t>Introdução</a:t>
            </a:r>
          </a:p>
          <a:p>
            <a:pPr algn="just"/>
            <a:endParaRPr lang="pt-BR" b="1" dirty="0">
              <a:solidFill>
                <a:schemeClr val="accent1">
                  <a:lumMod val="50000"/>
                </a:schemeClr>
              </a:solidFill>
            </a:endParaRPr>
          </a:p>
          <a:p>
            <a:pPr algn="just"/>
            <a:r>
              <a:rPr lang="pt-BR" dirty="0">
                <a:solidFill>
                  <a:schemeClr val="tx2"/>
                </a:solidFill>
              </a:rPr>
              <a:t>Você já pensou nos riscos a que está exposto no seu ambiente de trabalho durante suas atividades profissionais?</a:t>
            </a:r>
          </a:p>
        </p:txBody>
      </p:sp>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4139952" y="2417280"/>
            <a:ext cx="4104456"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pt-BR" dirty="0">
                <a:solidFill>
                  <a:schemeClr val="tx2">
                    <a:lumMod val="75000"/>
                  </a:schemeClr>
                </a:solidFill>
                <a:latin typeface="Arial" panose="020B0604020202020204" pitchFamily="34" charset="0"/>
                <a:cs typeface="Arial" panose="020B0604020202020204" pitchFamily="34" charset="0"/>
              </a:rPr>
              <a:t>Esse curso irá abordar essa temática e ajudar você nessa reflexão!!!</a:t>
            </a:r>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8"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9" name="Retângulo 18"/>
          <p:cNvSpPr/>
          <p:nvPr/>
        </p:nvSpPr>
        <p:spPr>
          <a:xfrm>
            <a:off x="3607647" y="3284969"/>
            <a:ext cx="2393604" cy="307777"/>
          </a:xfrm>
          <a:prstGeom prst="rect">
            <a:avLst/>
          </a:prstGeom>
        </p:spPr>
        <p:txBody>
          <a:bodyPr wrap="none">
            <a:spAutoFit/>
          </a:bodyPr>
          <a:lstStyle/>
          <a:p>
            <a:r>
              <a:rPr lang="pt-BR" dirty="0">
                <a:solidFill>
                  <a:schemeClr val="tx2"/>
                </a:solidFill>
              </a:rPr>
              <a:t>Você está iniciando o Tema</a:t>
            </a:r>
            <a:endParaRPr lang="pt-BR" dirty="0"/>
          </a:p>
        </p:txBody>
      </p:sp>
      <p:sp>
        <p:nvSpPr>
          <p:cNvPr id="21" name="Retângulo de cantos arredondados 20">
            <a:hlinkClick r:id="rId3" action="ppaction://hlinksldjump"/>
          </p:cNvPr>
          <p:cNvSpPr/>
          <p:nvPr/>
        </p:nvSpPr>
        <p:spPr>
          <a:xfrm>
            <a:off x="4139952" y="3705816"/>
            <a:ext cx="3960440" cy="442674"/>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pt-BR" sz="2000" b="1" dirty="0">
                <a:solidFill>
                  <a:schemeClr val="tx2"/>
                </a:solidFill>
              </a:rPr>
              <a:t>Higienização da Mãos</a:t>
            </a:r>
          </a:p>
        </p:txBody>
      </p:sp>
      <p:pic>
        <p:nvPicPr>
          <p:cNvPr id="4" name="Imagem 3"/>
          <p:cNvPicPr>
            <a:picLocks noChangeAspect="1"/>
          </p:cNvPicPr>
          <p:nvPr/>
        </p:nvPicPr>
        <p:blipFill rotWithShape="1">
          <a:blip r:embed="rId4"/>
          <a:srcRect l="19201" t="6601" r="24801" b="10800"/>
          <a:stretch/>
        </p:blipFill>
        <p:spPr>
          <a:xfrm>
            <a:off x="1450659" y="1923688"/>
            <a:ext cx="1996927" cy="2945468"/>
          </a:xfrm>
          <a:prstGeom prst="rect">
            <a:avLst/>
          </a:prstGeom>
        </p:spPr>
      </p:pic>
      <p:sp>
        <p:nvSpPr>
          <p:cNvPr id="6" name="Retângulo 5"/>
          <p:cNvSpPr/>
          <p:nvPr/>
        </p:nvSpPr>
        <p:spPr>
          <a:xfrm>
            <a:off x="3602742" y="1948358"/>
            <a:ext cx="4203395" cy="307777"/>
          </a:xfrm>
          <a:prstGeom prst="rect">
            <a:avLst/>
          </a:prstGeom>
        </p:spPr>
        <p:txBody>
          <a:bodyPr wrap="none">
            <a:spAutoFit/>
          </a:bodyPr>
          <a:lstStyle/>
          <a:p>
            <a:pPr algn="just"/>
            <a:r>
              <a:rPr lang="pt-BR" dirty="0">
                <a:solidFill>
                  <a:schemeClr val="tx2"/>
                </a:solidFill>
              </a:rPr>
              <a:t>Convidamos você a fazer uma reflexão sobre isso!</a:t>
            </a:r>
          </a:p>
        </p:txBody>
      </p:sp>
      <p:sp>
        <p:nvSpPr>
          <p:cNvPr id="31" name="Retângulo 30"/>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32" name="Retângulo 31"/>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Introdução</a:t>
            </a:r>
          </a:p>
        </p:txBody>
      </p:sp>
      <p:sp>
        <p:nvSpPr>
          <p:cNvPr id="33" name="Retângulo 32"/>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34" name="Retângulo 33"/>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5" name="Retângulo 3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6" name="Retângulo 35"/>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7" name="Retângulo 36"/>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8" name="Retângulo 37"/>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1826202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92480" y="1119971"/>
            <a:ext cx="7055984" cy="3385542"/>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BR" dirty="0">
                <a:solidFill>
                  <a:schemeClr val="tx2"/>
                </a:solidFill>
              </a:rPr>
              <a:t>As recomendações da Organização Mundial de Saúde (OMS) sobre as melhores práticas e estratégias de melhoria da higiene das mãos são regras de ouro para a saúde mundial. </a:t>
            </a:r>
          </a:p>
          <a:p>
            <a:pPr algn="just"/>
            <a:endParaRPr lang="pt-BR" sz="800" dirty="0">
              <a:solidFill>
                <a:schemeClr val="tx2"/>
              </a:solidFill>
            </a:endParaRPr>
          </a:p>
          <a:p>
            <a:pPr algn="just"/>
            <a:r>
              <a:rPr lang="pt-BR" dirty="0">
                <a:solidFill>
                  <a:schemeClr val="tx2"/>
                </a:solidFill>
              </a:rPr>
              <a:t>Embora as recomendações e estratégias tenham sido elaboradas principalmente para o ambiente hospitalar, surgiu um grande interesse na sua possível implementação na APS e em outras unidades extra hospitalares nos últimos anos. </a:t>
            </a:r>
          </a:p>
          <a:p>
            <a:pPr algn="just"/>
            <a:endParaRPr lang="pt-BR" sz="800" dirty="0">
              <a:solidFill>
                <a:schemeClr val="tx2"/>
              </a:solidFill>
            </a:endParaRPr>
          </a:p>
          <a:p>
            <a:pPr algn="just"/>
            <a:r>
              <a:rPr lang="pt-BR" dirty="0">
                <a:solidFill>
                  <a:schemeClr val="tx2"/>
                </a:solidFill>
              </a:rPr>
              <a:t>Várias perguntas surgem sobre os riscos de transmissão de microrganismos e de infecção, e como implementar as práticas adequadas de higiene das mãos na APS.</a:t>
            </a:r>
          </a:p>
          <a:p>
            <a:pPr algn="just"/>
            <a:endParaRPr lang="pt-BR" sz="800" dirty="0">
              <a:solidFill>
                <a:schemeClr val="tx2"/>
              </a:solidFill>
            </a:endParaRPr>
          </a:p>
          <a:p>
            <a:pPr algn="just"/>
            <a:r>
              <a:rPr lang="pt-BR" dirty="0">
                <a:solidFill>
                  <a:schemeClr val="tx2"/>
                </a:solidFill>
              </a:rPr>
              <a:t>Para realizar as atividades desta </a:t>
            </a:r>
            <a:r>
              <a:rPr lang="pt-BR" dirty="0" err="1">
                <a:solidFill>
                  <a:schemeClr val="tx2"/>
                </a:solidFill>
              </a:rPr>
              <a:t>webquest</a:t>
            </a:r>
            <a:r>
              <a:rPr lang="pt-BR" dirty="0">
                <a:solidFill>
                  <a:schemeClr val="tx2"/>
                </a:solidFill>
              </a:rPr>
              <a:t> você deve refletir acerca das seguintes questões:</a:t>
            </a:r>
          </a:p>
          <a:p>
            <a:pPr algn="just"/>
            <a:endParaRPr lang="pt-BR" sz="800" dirty="0">
              <a:solidFill>
                <a:schemeClr val="tx2"/>
              </a:solidFill>
            </a:endParaRPr>
          </a:p>
          <a:p>
            <a:pPr marL="1073150" lvl="1" algn="just">
              <a:buFont typeface="Wingdings" panose="05000000000000000000" pitchFamily="2" charset="2"/>
              <a:buChar char="ü"/>
            </a:pPr>
            <a:r>
              <a:rPr lang="pt-BR" dirty="0">
                <a:solidFill>
                  <a:schemeClr val="tx2"/>
                </a:solidFill>
              </a:rPr>
              <a:t>Por que a higiene das mãos é importante na assistência extra- hospitalar?</a:t>
            </a:r>
          </a:p>
          <a:p>
            <a:pPr marL="1073150" lvl="1" algn="just">
              <a:buFont typeface="Wingdings" panose="05000000000000000000" pitchFamily="2" charset="2"/>
              <a:buChar char="ü"/>
            </a:pPr>
            <a:r>
              <a:rPr lang="pt-BR" dirty="0">
                <a:solidFill>
                  <a:schemeClr val="tx2"/>
                </a:solidFill>
              </a:rPr>
              <a:t>Quando utilizar a preparação alcóolica para higienização das mãos?</a:t>
            </a:r>
          </a:p>
          <a:p>
            <a:pPr marL="1073150" lvl="1" algn="just">
              <a:buFont typeface="Wingdings" panose="05000000000000000000" pitchFamily="2" charset="2"/>
              <a:buChar char="ü"/>
            </a:pPr>
            <a:r>
              <a:rPr lang="pt-BR" dirty="0">
                <a:solidFill>
                  <a:schemeClr val="tx2"/>
                </a:solidFill>
              </a:rPr>
              <a:t>Quais os cinco momentos para higienização das mãos na assistência extra hospitalar ou na APS?</a:t>
            </a:r>
          </a:p>
          <a:p>
            <a:pPr marL="1073150" lvl="1" algn="just"/>
            <a:endParaRPr lang="pt-BR" dirty="0">
              <a:solidFill>
                <a:schemeClr val="tx2"/>
              </a:solidFill>
            </a:endParaRPr>
          </a:p>
        </p:txBody>
      </p:sp>
      <p:sp>
        <p:nvSpPr>
          <p:cNvPr id="17" name="Retângulo 16"/>
          <p:cNvSpPr/>
          <p:nvPr/>
        </p:nvSpPr>
        <p:spPr>
          <a:xfrm>
            <a:off x="1619672" y="627534"/>
            <a:ext cx="1099981"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Processo</a:t>
            </a:r>
            <a:endParaRPr lang="pt-BR" sz="1800" dirty="0"/>
          </a:p>
        </p:txBody>
      </p:sp>
      <p:sp>
        <p:nvSpPr>
          <p:cNvPr id="16"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4" name="Retângulo 13">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15"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pic>
        <p:nvPicPr>
          <p:cNvPr id="3" name="Imagem 2"/>
          <p:cNvPicPr>
            <a:picLocks noChangeAspect="1"/>
          </p:cNvPicPr>
          <p:nvPr/>
        </p:nvPicPr>
        <p:blipFill>
          <a:blip r:embed="rId4"/>
          <a:stretch>
            <a:fillRect/>
          </a:stretch>
        </p:blipFill>
        <p:spPr>
          <a:xfrm>
            <a:off x="1739515" y="3284970"/>
            <a:ext cx="980138" cy="1205320"/>
          </a:xfrm>
          <a:prstGeom prst="rect">
            <a:avLst/>
          </a:prstGeom>
        </p:spPr>
      </p:pic>
      <p:sp>
        <p:nvSpPr>
          <p:cNvPr id="19" name="Retângulo 18"/>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0" name="Retângulo 19"/>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1" name="Retângulo 20"/>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22" name="Retângulo 21"/>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3" name="Retângulo 22"/>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4" name="Retângulo 23"/>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27" name="Retângulo 26"/>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8" name="Retângulo 27"/>
          <p:cNvSpPr/>
          <p:nvPr/>
        </p:nvSpPr>
        <p:spPr>
          <a:xfrm>
            <a:off x="115866" y="1491630"/>
            <a:ext cx="1179638"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Processo</a:t>
            </a:r>
          </a:p>
        </p:txBody>
      </p:sp>
    </p:spTree>
    <p:extLst>
      <p:ext uri="{BB962C8B-B14F-4D97-AF65-F5344CB8AC3E}">
        <p14:creationId xmlns:p14="http://schemas.microsoft.com/office/powerpoint/2010/main" val="2807832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771550"/>
            <a:ext cx="88517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Tarefa</a:t>
            </a:r>
            <a:endParaRPr lang="pt-BR" sz="1800" dirty="0"/>
          </a:p>
        </p:txBody>
      </p:sp>
      <p:sp>
        <p:nvSpPr>
          <p:cNvPr id="17" name="Divisa 16">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0"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pic>
        <p:nvPicPr>
          <p:cNvPr id="3" name="Imagem 2"/>
          <p:cNvPicPr>
            <a:picLocks noChangeAspect="1"/>
          </p:cNvPicPr>
          <p:nvPr/>
        </p:nvPicPr>
        <p:blipFill>
          <a:blip r:embed="rId4"/>
          <a:stretch>
            <a:fillRect/>
          </a:stretch>
        </p:blipFill>
        <p:spPr>
          <a:xfrm>
            <a:off x="1547664" y="1819075"/>
            <a:ext cx="1721782" cy="2408859"/>
          </a:xfrm>
          <a:prstGeom prst="rect">
            <a:avLst/>
          </a:prstGeom>
        </p:spPr>
      </p:pic>
      <p:sp>
        <p:nvSpPr>
          <p:cNvPr id="16" name="Retângulo de cantos arredondados 15"/>
          <p:cNvSpPr/>
          <p:nvPr/>
        </p:nvSpPr>
        <p:spPr>
          <a:xfrm>
            <a:off x="2915816" y="831641"/>
            <a:ext cx="5328592" cy="418838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BR" sz="1600" dirty="0">
                <a:solidFill>
                  <a:schemeClr val="tx2"/>
                </a:solidFill>
              </a:rPr>
              <a:t>Durante uma atividade educativa na sua unidade de saúde foram relatadas condutas de profissionais de enfermagem em duas diferentes situações de atendimento. Você deverá avaliar as condutas adotadas quanto à higienização das mãos. </a:t>
            </a:r>
          </a:p>
          <a:p>
            <a:pPr algn="just"/>
            <a:endParaRPr lang="pt-BR" sz="1600" dirty="0">
              <a:solidFill>
                <a:schemeClr val="tx2"/>
              </a:solidFill>
            </a:endParaRPr>
          </a:p>
          <a:p>
            <a:pPr algn="just"/>
            <a:r>
              <a:rPr lang="pt-BR" sz="1600" dirty="0">
                <a:solidFill>
                  <a:schemeClr val="tx2"/>
                </a:solidFill>
              </a:rPr>
              <a:t>Sua tarefa será avaliar as situações vivenciadas seguindo as etapas:</a:t>
            </a:r>
          </a:p>
          <a:p>
            <a:pPr marL="285750" indent="-285750" algn="just">
              <a:buFont typeface="Arial" panose="020B0604020202020204" pitchFamily="34" charset="0"/>
              <a:buChar char="•"/>
            </a:pPr>
            <a:r>
              <a:rPr lang="pt-BR" sz="1600" b="1" dirty="0">
                <a:solidFill>
                  <a:schemeClr val="tx2"/>
                </a:solidFill>
              </a:rPr>
              <a:t>1ª etapa:</a:t>
            </a:r>
            <a:r>
              <a:rPr lang="pt-BR" sz="1600" dirty="0">
                <a:solidFill>
                  <a:schemeClr val="tx2"/>
                </a:solidFill>
              </a:rPr>
              <a:t> leitura da síntese (obrigatória)</a:t>
            </a:r>
            <a:r>
              <a:rPr lang="pt-BR" sz="1600" b="1" dirty="0">
                <a:solidFill>
                  <a:schemeClr val="tx2"/>
                </a:solidFill>
              </a:rPr>
              <a:t> </a:t>
            </a:r>
            <a:r>
              <a:rPr lang="pt-BR" sz="1600" dirty="0">
                <a:solidFill>
                  <a:schemeClr val="tx2"/>
                </a:solidFill>
              </a:rPr>
              <a:t>e se necessário você pode consultar a bibliografia recomendada.</a:t>
            </a:r>
            <a:endParaRPr lang="pt-BR" sz="1600" b="1" dirty="0">
              <a:solidFill>
                <a:schemeClr val="tx2"/>
              </a:solidFill>
            </a:endParaRPr>
          </a:p>
          <a:p>
            <a:pPr marL="285750" indent="-285750" algn="just">
              <a:buFont typeface="Arial" panose="020B0604020202020204" pitchFamily="34" charset="0"/>
              <a:buChar char="•"/>
            </a:pPr>
            <a:r>
              <a:rPr lang="pt-BR" sz="1600" b="1" dirty="0">
                <a:solidFill>
                  <a:schemeClr val="tx2"/>
                </a:solidFill>
              </a:rPr>
              <a:t>2ª etapa: </a:t>
            </a:r>
            <a:r>
              <a:rPr lang="pt-BR" sz="1600" dirty="0">
                <a:solidFill>
                  <a:schemeClr val="tx2"/>
                </a:solidFill>
              </a:rPr>
              <a:t>ler o </a:t>
            </a:r>
            <a:r>
              <a:rPr lang="pt-BR" sz="1600" b="1" cap="small" dirty="0">
                <a:solidFill>
                  <a:schemeClr val="tx2"/>
                </a:solidFill>
              </a:rPr>
              <a:t>Caso</a:t>
            </a:r>
            <a:r>
              <a:rPr lang="pt-BR" sz="1600" b="1" dirty="0">
                <a:solidFill>
                  <a:schemeClr val="tx2"/>
                </a:solidFill>
              </a:rPr>
              <a:t> 1</a:t>
            </a:r>
            <a:r>
              <a:rPr lang="pt-BR" sz="1600" dirty="0">
                <a:solidFill>
                  <a:schemeClr val="tx2"/>
                </a:solidFill>
              </a:rPr>
              <a:t>, refletir e</a:t>
            </a:r>
            <a:r>
              <a:rPr lang="pt-BR" sz="1600" b="1" dirty="0">
                <a:solidFill>
                  <a:schemeClr val="tx2"/>
                </a:solidFill>
              </a:rPr>
              <a:t> </a:t>
            </a:r>
            <a:r>
              <a:rPr lang="pt-BR" sz="1600" dirty="0">
                <a:solidFill>
                  <a:schemeClr val="tx2"/>
                </a:solidFill>
              </a:rPr>
              <a:t>escolher a alternativa que considerar correta.</a:t>
            </a:r>
          </a:p>
          <a:p>
            <a:pPr marL="285750" indent="-285750" algn="just">
              <a:buFont typeface="Arial" panose="020B0604020202020204" pitchFamily="34" charset="0"/>
              <a:buChar char="•"/>
            </a:pPr>
            <a:r>
              <a:rPr lang="pt-BR" sz="1600" b="1" dirty="0">
                <a:solidFill>
                  <a:schemeClr val="tx2"/>
                </a:solidFill>
              </a:rPr>
              <a:t>3ª etapa: </a:t>
            </a:r>
            <a:r>
              <a:rPr lang="pt-BR" sz="1600" dirty="0">
                <a:solidFill>
                  <a:schemeClr val="tx2"/>
                </a:solidFill>
              </a:rPr>
              <a:t>ler o </a:t>
            </a:r>
            <a:r>
              <a:rPr lang="pt-BR" sz="1600" b="1" cap="small" dirty="0">
                <a:solidFill>
                  <a:schemeClr val="accent6">
                    <a:lumMod val="75000"/>
                  </a:schemeClr>
                </a:solidFill>
              </a:rPr>
              <a:t>Caso</a:t>
            </a:r>
            <a:r>
              <a:rPr lang="pt-BR" sz="1600" b="1" dirty="0">
                <a:solidFill>
                  <a:schemeClr val="accent6">
                    <a:lumMod val="75000"/>
                  </a:schemeClr>
                </a:solidFill>
              </a:rPr>
              <a:t> 2</a:t>
            </a:r>
            <a:r>
              <a:rPr lang="pt-BR" sz="1600" dirty="0">
                <a:solidFill>
                  <a:schemeClr val="tx2"/>
                </a:solidFill>
              </a:rPr>
              <a:t>, refletir e</a:t>
            </a:r>
            <a:r>
              <a:rPr lang="pt-BR" sz="1600" b="1" dirty="0">
                <a:solidFill>
                  <a:schemeClr val="tx2"/>
                </a:solidFill>
              </a:rPr>
              <a:t> </a:t>
            </a:r>
            <a:r>
              <a:rPr lang="pt-BR" sz="1600" dirty="0">
                <a:solidFill>
                  <a:schemeClr val="tx2"/>
                </a:solidFill>
              </a:rPr>
              <a:t>escolher a alternativa que considerar correta.</a:t>
            </a:r>
          </a:p>
        </p:txBody>
      </p:sp>
      <p:sp>
        <p:nvSpPr>
          <p:cNvPr id="27" name="Retângulo de cantos arredondados 26">
            <a:hlinkClick r:id="rId5" action="ppaction://hlinksldjump"/>
          </p:cNvPr>
          <p:cNvSpPr/>
          <p:nvPr/>
        </p:nvSpPr>
        <p:spPr>
          <a:xfrm>
            <a:off x="4139952" y="543608"/>
            <a:ext cx="2664296" cy="408623"/>
          </a:xfrm>
          <a:prstGeom prst="roundRect">
            <a:avLst/>
          </a:prstGeom>
          <a:solidFill>
            <a:schemeClr val="accent6"/>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algn="ctr"/>
            <a:r>
              <a:rPr lang="pt-BR" sz="1800" b="1" dirty="0">
                <a:solidFill>
                  <a:schemeClr val="tx2"/>
                </a:solidFill>
              </a:rPr>
              <a:t>Higienização da Mãos</a:t>
            </a:r>
          </a:p>
        </p:txBody>
      </p:sp>
      <p:sp>
        <p:nvSpPr>
          <p:cNvPr id="18" name="Retângulo 17"/>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19" name="Retângulo 18"/>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1" name="Retângulo 20"/>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25" name="Retângulo 24"/>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6" name="Retângulo 25"/>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8" name="Retângulo 27"/>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29" name="Retângulo 28"/>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Tarefa</a:t>
            </a:r>
          </a:p>
        </p:txBody>
      </p:sp>
      <p:sp>
        <p:nvSpPr>
          <p:cNvPr id="35" name="Retângulo 34"/>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1841147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2273" t="1730" b="7299"/>
          <a:stretch/>
        </p:blipFill>
        <p:spPr>
          <a:xfrm>
            <a:off x="6444209" y="1424390"/>
            <a:ext cx="2592288" cy="2740120"/>
          </a:xfrm>
          <a:prstGeom prst="rect">
            <a:avLst/>
          </a:prstGeom>
        </p:spPr>
      </p:pic>
      <p:sp>
        <p:nvSpPr>
          <p:cNvPr id="15" name="Retângulo 14">
            <a:hlinkClick r:id="rId3"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1028219"/>
            <a:ext cx="4824536" cy="363176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Higienização das Mãos (HM)</a:t>
            </a:r>
          </a:p>
          <a:p>
            <a:pPr algn="ctr"/>
            <a:r>
              <a:rPr lang="pt-BR" dirty="0"/>
              <a:t> </a:t>
            </a:r>
          </a:p>
          <a:p>
            <a:pPr>
              <a:spcAft>
                <a:spcPts val="600"/>
              </a:spcAft>
            </a:pPr>
            <a:r>
              <a:rPr lang="pt-BR" dirty="0"/>
              <a:t>A pele é reservatório de diversos microrganismos, os que pertencem à microbiota residente e os da microbiota transitória. </a:t>
            </a:r>
          </a:p>
          <a:p>
            <a:pPr>
              <a:spcAft>
                <a:spcPts val="600"/>
              </a:spcAft>
            </a:pPr>
            <a:r>
              <a:rPr lang="pt-BR" dirty="0"/>
              <a:t>A residente é mais difícil de ser removida pela HM, pois coloniza camadas mais internas da pele. </a:t>
            </a:r>
          </a:p>
          <a:p>
            <a:pPr>
              <a:spcAft>
                <a:spcPts val="600"/>
              </a:spcAft>
            </a:pPr>
            <a:r>
              <a:rPr lang="pt-BR" dirty="0"/>
              <a:t>A microbiota transitória, que coloniza a camada mais superficial, é removida mecanicamente com a lavagem das mãos ou eliminada pela fricção com preparação alcoólica. </a:t>
            </a:r>
          </a:p>
          <a:p>
            <a:pPr>
              <a:spcAft>
                <a:spcPts val="600"/>
              </a:spcAft>
            </a:pPr>
            <a:r>
              <a:rPr lang="pt-BR" dirty="0"/>
              <a:t>As mãos dos profissionais e dos usuários dos serviços de saúde podem estar contaminadas por  microrganismos patogênicos e causar infecções relacionadas à assistência à saúde (IRAS). </a:t>
            </a:r>
          </a:p>
          <a:p>
            <a:pPr>
              <a:spcAft>
                <a:spcPts val="600"/>
              </a:spcAft>
            </a:pPr>
            <a:r>
              <a:rPr lang="pt-BR" dirty="0"/>
              <a:t>As mãos são o principal meio de transmissão de microrganismos durante a prestação de cuidados aos usuários. </a:t>
            </a:r>
          </a:p>
        </p:txBody>
      </p:sp>
      <p:sp>
        <p:nvSpPr>
          <p:cNvPr id="17" name="Retângulo 16"/>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20" name="Divisa 19">
            <a:hlinkClick r:id="rId4"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5" name="Retângulo 24"/>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6" name="Retângulo 25"/>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7" name="Retângulo 26"/>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30" name="Retângulo 29"/>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1" name="Retângulo 30"/>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2" name="Retângulo 31"/>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3" name="Retângulo 32"/>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4" name="Retângulo 33"/>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2509516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6588224" y="2787774"/>
            <a:ext cx="1861300" cy="1861300"/>
          </a:xfrm>
          <a:prstGeom prst="rect">
            <a:avLst/>
          </a:prstGeom>
        </p:spPr>
      </p:pic>
      <p:sp>
        <p:nvSpPr>
          <p:cNvPr id="15" name="Retângulo 14">
            <a:hlinkClick r:id="rId3"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964342"/>
            <a:ext cx="6840000" cy="3708000"/>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endParaRPr lang="pt-BR" sz="800" dirty="0"/>
          </a:p>
          <a:p>
            <a:pPr>
              <a:spcAft>
                <a:spcPts val="600"/>
              </a:spcAft>
            </a:pPr>
            <a:r>
              <a:rPr lang="pt-BR" dirty="0"/>
              <a:t>A HM é considerada a medida mais simples e mais barata de prevenir as IRAS. </a:t>
            </a:r>
          </a:p>
          <a:p>
            <a:pPr>
              <a:spcAft>
                <a:spcPts val="600"/>
              </a:spcAft>
            </a:pPr>
            <a:r>
              <a:rPr lang="pt-BR" dirty="0"/>
              <a:t>Deve ser realizada com água e sabonete quando as mãos estiverem visivelmente sujas ou após usar o banheiro. </a:t>
            </a:r>
          </a:p>
          <a:p>
            <a:pPr>
              <a:spcAft>
                <a:spcPts val="600"/>
              </a:spcAft>
            </a:pPr>
            <a:r>
              <a:rPr lang="pt-BR" dirty="0"/>
              <a:t>A fricção das mãos com preparação alcoólica deve ser realizada nas seguintes situações, </a:t>
            </a:r>
          </a:p>
          <a:p>
            <a:pPr>
              <a:spcAft>
                <a:spcPts val="600"/>
              </a:spcAft>
            </a:pPr>
            <a:r>
              <a:rPr lang="pt-BR" dirty="0"/>
              <a:t>quando as mãos não estiverem visivelmente sujas: </a:t>
            </a:r>
          </a:p>
          <a:p>
            <a:pPr marL="266700" lvl="6" indent="-266700">
              <a:spcAft>
                <a:spcPts val="600"/>
              </a:spcAft>
              <a:buFont typeface="Wingdings" pitchFamily="2" charset="2"/>
              <a:buChar char="ü"/>
            </a:pPr>
            <a:r>
              <a:rPr lang="pt-BR" dirty="0"/>
              <a:t>Antes e após contato com usuário </a:t>
            </a:r>
          </a:p>
          <a:p>
            <a:pPr marL="266700" lvl="6" indent="-266700">
              <a:spcAft>
                <a:spcPts val="600"/>
              </a:spcAft>
              <a:buFont typeface="Wingdings" pitchFamily="2" charset="2"/>
              <a:buChar char="ü"/>
            </a:pPr>
            <a:r>
              <a:rPr lang="pt-BR" dirty="0"/>
              <a:t>Antes de realizar procedimentos e manipular dispositivos invasivos </a:t>
            </a:r>
          </a:p>
          <a:p>
            <a:pPr marL="266700" lvl="6" indent="-266700">
              <a:spcAft>
                <a:spcPts val="600"/>
              </a:spcAft>
              <a:buFont typeface="Wingdings" pitchFamily="2" charset="2"/>
              <a:buChar char="ü"/>
            </a:pPr>
            <a:r>
              <a:rPr lang="pt-BR" dirty="0"/>
              <a:t>Antes de calçar luvas</a:t>
            </a:r>
          </a:p>
          <a:p>
            <a:pPr marL="266700" lvl="6" indent="-266700">
              <a:spcAft>
                <a:spcPts val="600"/>
              </a:spcAft>
              <a:buFont typeface="Wingdings" pitchFamily="2" charset="2"/>
              <a:buChar char="ü"/>
            </a:pPr>
            <a:r>
              <a:rPr lang="pt-BR" dirty="0"/>
              <a:t>Após exposição a fluidos corporais </a:t>
            </a:r>
          </a:p>
          <a:p>
            <a:pPr marL="266700" lvl="6" indent="-266700">
              <a:spcAft>
                <a:spcPts val="600"/>
              </a:spcAft>
              <a:buFont typeface="Wingdings" pitchFamily="2" charset="2"/>
              <a:buChar char="ü"/>
            </a:pPr>
            <a:r>
              <a:rPr lang="pt-BR" dirty="0"/>
              <a:t>Após contato com objetos e superfícies contaminados </a:t>
            </a:r>
          </a:p>
          <a:p>
            <a:pPr marL="266700" lvl="6" indent="-266700">
              <a:spcAft>
                <a:spcPts val="600"/>
              </a:spcAft>
              <a:buFont typeface="Wingdings" pitchFamily="2" charset="2"/>
              <a:buChar char="ü"/>
            </a:pPr>
            <a:r>
              <a:rPr lang="pt-BR" dirty="0"/>
              <a:t>Após a remoção de luvas </a:t>
            </a:r>
          </a:p>
          <a:p>
            <a:pPr marL="266700" lvl="6" indent="-266700">
              <a:spcAft>
                <a:spcPts val="600"/>
              </a:spcAft>
            </a:pPr>
            <a:endParaRPr lang="pt-BR" dirty="0"/>
          </a:p>
        </p:txBody>
      </p:sp>
      <p:sp>
        <p:nvSpPr>
          <p:cNvPr id="20" name="Divisa 19">
            <a:hlinkClick r:id="rId4"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sp>
        <p:nvSpPr>
          <p:cNvPr id="19" name="Retângulo 18"/>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2" name="Retângulo 21"/>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3" name="Retângulo 22"/>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24" name="Retângulo 23"/>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5" name="Retângulo 2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7" name="Retângulo 26"/>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28" name="Retângulo 27"/>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9" name="Retângulo 28"/>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964340"/>
            <a:ext cx="6840000" cy="310854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sz="800" dirty="0"/>
          </a:p>
          <a:p>
            <a:pPr>
              <a:spcAft>
                <a:spcPts val="600"/>
              </a:spcAft>
            </a:pPr>
            <a:r>
              <a:rPr lang="pt-BR" dirty="0"/>
              <a:t>Preferencialmente deve-se utilizar preparações alcoólicas para a HM nos cuidados assistenciais, devido ao seu amplo espectro antimicrobiano comparado a outros produtos, ao tempo reduzido (20-30 segundos) para a efetividade antimicrobiana, à melhor tolerabilidade da pele e ao potencial para acesso no ponto de assistência.</a:t>
            </a:r>
          </a:p>
          <a:p>
            <a:pPr>
              <a:spcAft>
                <a:spcPts val="600"/>
              </a:spcAft>
            </a:pPr>
            <a:r>
              <a:rPr lang="pt-BR" dirty="0"/>
              <a:t> </a:t>
            </a:r>
          </a:p>
          <a:p>
            <a:pPr>
              <a:spcAft>
                <a:spcPts val="600"/>
              </a:spcAft>
            </a:pPr>
            <a:r>
              <a:rPr lang="pt-BR" dirty="0"/>
              <a:t>Seu uso pode superar algumas barreiras na realização eficaz                                                      da HM, como a falta de tempo, a falta de instalações e                                                        produtos ideais, a baixa tolerabilidade aos produtos de                                                       higiene das mãos ou a localização inconveniente de pias                                                                e dispensadores. </a:t>
            </a:r>
          </a:p>
          <a:p>
            <a:pPr>
              <a:spcAft>
                <a:spcPts val="600"/>
              </a:spcAft>
            </a:pPr>
            <a:endParaRPr lang="pt-BR" dirty="0"/>
          </a:p>
          <a:p>
            <a:pPr>
              <a:spcAft>
                <a:spcPts val="600"/>
              </a:spcAft>
            </a:pPr>
            <a:endParaRPr lang="pt-BR" dirty="0"/>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chemeClr val="accent1">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accent1">
                    <a:lumMod val="50000"/>
                  </a:schemeClr>
                </a:solidFill>
                <a:latin typeface="Trebuchet MS" pitchFamily="34" charset="0"/>
                <a:cs typeface="Arial" pitchFamily="34" charset="0"/>
              </a:rPr>
              <a:t>Síntese</a:t>
            </a:r>
            <a:endParaRPr lang="pt-BR" sz="1800" dirty="0"/>
          </a:p>
        </p:txBody>
      </p:sp>
      <p:pic>
        <p:nvPicPr>
          <p:cNvPr id="4" name="Imagem 3"/>
          <p:cNvPicPr>
            <a:picLocks noChangeAspect="1"/>
          </p:cNvPicPr>
          <p:nvPr/>
        </p:nvPicPr>
        <p:blipFill rotWithShape="1">
          <a:blip r:embed="rId4">
            <a:extLst>
              <a:ext uri="{BEBA8EAE-BF5A-486C-A8C5-ECC9F3942E4B}">
                <a14:imgProps xmlns:a14="http://schemas.microsoft.com/office/drawing/2010/main">
                  <a14:imgLayer r:embed="rId5">
                    <a14:imgEffect>
                      <a14:artisticCrisscrossEtching/>
                    </a14:imgEffect>
                    <a14:imgEffect>
                      <a14:brightnessContrast contrast="20000"/>
                    </a14:imgEffect>
                  </a14:imgLayer>
                </a14:imgProps>
              </a:ext>
            </a:extLst>
          </a:blip>
          <a:srcRect l="14028"/>
          <a:stretch/>
        </p:blipFill>
        <p:spPr>
          <a:xfrm>
            <a:off x="6169526" y="2283718"/>
            <a:ext cx="2166284" cy="1676787"/>
          </a:xfrm>
          <a:prstGeom prst="rect">
            <a:avLst/>
          </a:prstGeom>
        </p:spPr>
      </p:pic>
      <p:sp>
        <p:nvSpPr>
          <p:cNvPr id="19" name="Retângulo 18"/>
          <p:cNvSpPr/>
          <p:nvPr/>
        </p:nvSpPr>
        <p:spPr>
          <a:xfrm>
            <a:off x="107504" y="771550"/>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2" name="Retângulo 21"/>
          <p:cNvSpPr/>
          <p:nvPr/>
        </p:nvSpPr>
        <p:spPr>
          <a:xfrm>
            <a:off x="107504" y="1138078"/>
            <a:ext cx="1196362"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3" name="Retângulo 22"/>
          <p:cNvSpPr/>
          <p:nvPr/>
        </p:nvSpPr>
        <p:spPr>
          <a:xfrm>
            <a:off x="107504" y="220779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accent1">
                    <a:lumMod val="75000"/>
                  </a:schemeClr>
                </a:solidFill>
                <a:latin typeface="+mn-lt"/>
                <a:ea typeface="+mn-ea"/>
                <a:cs typeface="+mn-cs"/>
              </a:rPr>
              <a:t>Recursos</a:t>
            </a:r>
          </a:p>
        </p:txBody>
      </p:sp>
      <p:sp>
        <p:nvSpPr>
          <p:cNvPr id="24" name="Retângulo 23"/>
          <p:cNvSpPr/>
          <p:nvPr/>
        </p:nvSpPr>
        <p:spPr>
          <a:xfrm>
            <a:off x="107504" y="256685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5" name="Retângulo 24"/>
          <p:cNvSpPr/>
          <p:nvPr/>
        </p:nvSpPr>
        <p:spPr>
          <a:xfrm>
            <a:off x="107504" y="292591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7" name="Retângulo 26"/>
          <p:cNvSpPr/>
          <p:nvPr/>
        </p:nvSpPr>
        <p:spPr>
          <a:xfrm>
            <a:off x="107503" y="3284970"/>
            <a:ext cx="118800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28" name="Retângulo 27"/>
          <p:cNvSpPr/>
          <p:nvPr/>
        </p:nvSpPr>
        <p:spPr>
          <a:xfrm>
            <a:off x="107504" y="185167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9" name="Retângulo 28"/>
          <p:cNvSpPr/>
          <p:nvPr/>
        </p:nvSpPr>
        <p:spPr>
          <a:xfrm>
            <a:off x="115866" y="1491630"/>
            <a:ext cx="1188000" cy="307777"/>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Tree>
    <p:extLst>
      <p:ext uri="{BB962C8B-B14F-4D97-AF65-F5344CB8AC3E}">
        <p14:creationId xmlns:p14="http://schemas.microsoft.com/office/powerpoint/2010/main" val="1224281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4170</TotalTime>
  <Words>3461</Words>
  <Application>Microsoft Office PowerPoint</Application>
  <PresentationFormat>Apresentação na tela (16:9)</PresentationFormat>
  <Paragraphs>541</Paragraphs>
  <Slides>38</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38</vt:i4>
      </vt:variant>
    </vt:vector>
  </HeadingPairs>
  <TitlesOfParts>
    <vt:vector size="44" baseType="lpstr">
      <vt:lpstr>Arial</vt:lpstr>
      <vt:lpstr>Calibri</vt:lpstr>
      <vt:lpstr>Times New Roman</vt:lpstr>
      <vt:lpstr>Trebuchet MS</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Silvia Zem</dc:creator>
  <cp:lastModifiedBy>Isis Pienta</cp:lastModifiedBy>
  <cp:revision>302</cp:revision>
  <dcterms:modified xsi:type="dcterms:W3CDTF">2017-10-18T12:53:50Z</dcterms:modified>
</cp:coreProperties>
</file>