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34"/>
  </p:notesMasterIdLst>
  <p:sldIdLst>
    <p:sldId id="256" r:id="rId2"/>
    <p:sldId id="287" r:id="rId3"/>
    <p:sldId id="288" r:id="rId4"/>
    <p:sldId id="297" r:id="rId5"/>
    <p:sldId id="343" r:id="rId6"/>
    <p:sldId id="307" r:id="rId7"/>
    <p:sldId id="339" r:id="rId8"/>
    <p:sldId id="340" r:id="rId9"/>
    <p:sldId id="354" r:id="rId10"/>
    <p:sldId id="331" r:id="rId11"/>
    <p:sldId id="333" r:id="rId12"/>
    <p:sldId id="304" r:id="rId13"/>
    <p:sldId id="355" r:id="rId14"/>
    <p:sldId id="356" r:id="rId15"/>
    <p:sldId id="357" r:id="rId16"/>
    <p:sldId id="313" r:id="rId17"/>
    <p:sldId id="314" r:id="rId18"/>
    <p:sldId id="327" r:id="rId19"/>
    <p:sldId id="329" r:id="rId20"/>
    <p:sldId id="330" r:id="rId21"/>
    <p:sldId id="344" r:id="rId22"/>
    <p:sldId id="318" r:id="rId23"/>
    <p:sldId id="359" r:id="rId24"/>
    <p:sldId id="360" r:id="rId25"/>
    <p:sldId id="361" r:id="rId26"/>
    <p:sldId id="319" r:id="rId27"/>
    <p:sldId id="320" r:id="rId28"/>
    <p:sldId id="335" r:id="rId29"/>
    <p:sldId id="336" r:id="rId30"/>
    <p:sldId id="337" r:id="rId31"/>
    <p:sldId id="294" r:id="rId32"/>
    <p:sldId id="295"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CC00"/>
    <a:srgbClr val="CC0000"/>
    <a:srgbClr val="CC3300"/>
    <a:srgbClr val="FFFF79"/>
    <a:srgbClr val="E3DE00"/>
    <a:srgbClr val="33CC33"/>
    <a:srgbClr val="FF8BA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87D349B-E23D-4F58-89F5-7D22BB63001F}">
  <a:tblStyle styleId="{E87D349B-E23D-4F58-89F5-7D22BB63001F}" styleName="Table_0">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91C8D840-AEB8-404D-8919-C4E563DE7445}" styleName="Table_1">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14" autoAdjust="0"/>
  </p:normalViewPr>
  <p:slideViewPr>
    <p:cSldViewPr>
      <p:cViewPr varScale="1">
        <p:scale>
          <a:sx n="88" d="100"/>
          <a:sy n="88" d="100"/>
        </p:scale>
        <p:origin x="80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2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315367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487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36052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1"/>
            <a:ext cx="7772400" cy="1102519"/>
          </a:xfrm>
        </p:spPr>
        <p:txBody>
          <a:bodyPr/>
          <a:lstStyle/>
          <a:p>
            <a:r>
              <a:rPr lang="pt-BR"/>
              <a:t>Clique para editar o estilo do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3"/>
            <a:ext cx="2057400" cy="3290888"/>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154783"/>
            <a:ext cx="6019800" cy="3290888"/>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5" y="204787"/>
            <a:ext cx="3008313" cy="871538"/>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23/10/2017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79072B-B782-475E-90A9-17174874DA2B}" type="datetimeFigureOut">
              <a:rPr lang="pt-BR" smtClean="0"/>
              <a:pPr/>
              <a:t>23/10/2017</a:t>
            </a:fld>
            <a:endParaRPr lang="pt-BR"/>
          </a:p>
        </p:txBody>
      </p:sp>
      <p:sp>
        <p:nvSpPr>
          <p:cNvPr id="5" name="Espaço Reservado para Rodapé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buNone/>
            </a:pPr>
            <a:fld id="{00000000-1234-1234-1234-123412341234}" type="slidenum">
              <a:rPr lang="pt-BR" smtClean="0"/>
              <a:pPr>
                <a:spcBef>
                  <a:spcPts val="0"/>
                </a:spcBef>
                <a:buNone/>
              </a:pPr>
              <a:t>‹nº›</a:t>
            </a:fld>
            <a:endParaRPr lang="pt-B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CDC.%20GUIDE%20TO%20INFECTION%20PREVENTION%20FOR%20OUTPATIENT%20SETTINGS%20(1).pdf" TargetMode="External"/><Relationship Id="rId2" Type="http://schemas.openxmlformats.org/officeDocument/2006/relationships/hyperlink" Target="Manual%20Gerenciamento%20Residuos.pdf"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34818" name="Picture 2" descr="Resultado de imagem para risco biologico"/>
          <p:cNvPicPr>
            <a:picLocks noChangeAspect="1" noChangeArrowheads="1"/>
          </p:cNvPicPr>
          <p:nvPr/>
        </p:nvPicPr>
        <p:blipFill>
          <a:blip r:embed="rId3"/>
          <a:srcRect/>
          <a:stretch>
            <a:fillRect/>
          </a:stretch>
        </p:blipFill>
        <p:spPr bwMode="auto">
          <a:xfrm>
            <a:off x="108929" y="744022"/>
            <a:ext cx="3024336" cy="3049749"/>
          </a:xfrm>
          <a:prstGeom prst="rect">
            <a:avLst/>
          </a:prstGeom>
          <a:noFill/>
        </p:spPr>
      </p:pic>
      <p:sp>
        <p:nvSpPr>
          <p:cNvPr id="43" name="Shape 43"/>
          <p:cNvSpPr txBox="1"/>
          <p:nvPr/>
        </p:nvSpPr>
        <p:spPr>
          <a:xfrm>
            <a:off x="2699792" y="843558"/>
            <a:ext cx="6216311" cy="1944216"/>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2800" b="1" dirty="0">
                <a:solidFill>
                  <a:schemeClr val="bg1"/>
                </a:solidFill>
              </a:rPr>
              <a:t>PRECAUÇÕES PARA A TRANSMISSÃO DE MICRORGANISMOS NA ATENÇÃO PRIMÁRIA EM SAÚDE </a:t>
            </a:r>
          </a:p>
        </p:txBody>
      </p:sp>
      <p:sp>
        <p:nvSpPr>
          <p:cNvPr id="2" name="Retângulo 1">
            <a:hlinkClick r:id="rId4" action="ppaction://hlinksldjump"/>
          </p:cNvPr>
          <p:cNvSpPr/>
          <p:nvPr/>
        </p:nvSpPr>
        <p:spPr>
          <a:xfrm>
            <a:off x="7776488" y="3795886"/>
            <a:ext cx="1188000" cy="288032"/>
          </a:xfrm>
          <a:prstGeom prst="rect">
            <a:avLst/>
          </a:prstGeom>
          <a:solidFill>
            <a:srgbClr val="FFFF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pt-BR" dirty="0">
                <a:solidFill>
                  <a:schemeClr val="tx1">
                    <a:lumMod val="95000"/>
                    <a:lumOff val="5000"/>
                  </a:schemeClr>
                </a:solidFill>
              </a:rPr>
              <a:t>entrar</a:t>
            </a:r>
          </a:p>
        </p:txBody>
      </p:sp>
      <p:pic>
        <p:nvPicPr>
          <p:cNvPr id="11" name="Picture 2"/>
          <p:cNvPicPr>
            <a:picLocks noChangeAspect="1" noChangeArrowheads="1"/>
          </p:cNvPicPr>
          <p:nvPr/>
        </p:nvPicPr>
        <p:blipFill>
          <a:blip r:embed="rId5"/>
          <a:srcRect l="19372" t="6720" r="60783" b="81520"/>
          <a:stretch>
            <a:fillRect/>
          </a:stretch>
        </p:blipFill>
        <p:spPr bwMode="auto">
          <a:xfrm>
            <a:off x="7668344" y="4568077"/>
            <a:ext cx="1296144" cy="432048"/>
          </a:xfrm>
          <a:prstGeom prst="rect">
            <a:avLst/>
          </a:prstGeom>
          <a:noFill/>
          <a:ln w="9525">
            <a:noFill/>
            <a:miter lim="800000"/>
            <a:headEnd/>
            <a:tailEnd/>
          </a:ln>
        </p:spPr>
      </p:pic>
      <p:pic>
        <p:nvPicPr>
          <p:cNvPr id="4" name="Imagem 3"/>
          <p:cNvPicPr>
            <a:picLocks noChangeAspect="1"/>
          </p:cNvPicPr>
          <p:nvPr/>
        </p:nvPicPr>
        <p:blipFill>
          <a:blip r:embed="rId6"/>
          <a:stretch>
            <a:fillRect/>
          </a:stretch>
        </p:blipFill>
        <p:spPr>
          <a:xfrm>
            <a:off x="3734595" y="4507422"/>
            <a:ext cx="683710" cy="590340"/>
          </a:xfrm>
          <a:prstGeom prst="rect">
            <a:avLst/>
          </a:prstGeom>
        </p:spPr>
      </p:pic>
      <p:pic>
        <p:nvPicPr>
          <p:cNvPr id="5" name="Imagem 4"/>
          <p:cNvPicPr>
            <a:picLocks noChangeAspect="1"/>
          </p:cNvPicPr>
          <p:nvPr/>
        </p:nvPicPr>
        <p:blipFill>
          <a:blip r:embed="rId7"/>
          <a:stretch>
            <a:fillRect/>
          </a:stretch>
        </p:blipFill>
        <p:spPr>
          <a:xfrm>
            <a:off x="4716016" y="4610166"/>
            <a:ext cx="2706859" cy="341406"/>
          </a:xfrm>
          <a:prstGeom prst="rect">
            <a:avLst/>
          </a:prstGeom>
        </p:spPr>
      </p:pic>
      <p:pic>
        <p:nvPicPr>
          <p:cNvPr id="6" name="Imagem 5"/>
          <p:cNvPicPr>
            <a:picLocks noChangeAspect="1"/>
          </p:cNvPicPr>
          <p:nvPr/>
        </p:nvPicPr>
        <p:blipFill>
          <a:blip r:embed="rId8"/>
          <a:stretch>
            <a:fillRect/>
          </a:stretch>
        </p:blipFill>
        <p:spPr>
          <a:xfrm>
            <a:off x="250674" y="4456736"/>
            <a:ext cx="1032469" cy="591172"/>
          </a:xfrm>
          <a:prstGeom prst="rect">
            <a:avLst/>
          </a:prstGeom>
        </p:spPr>
      </p:pic>
      <p:pic>
        <p:nvPicPr>
          <p:cNvPr id="7" name="Imagem 6"/>
          <p:cNvPicPr>
            <a:picLocks noChangeAspect="1"/>
          </p:cNvPicPr>
          <p:nvPr/>
        </p:nvPicPr>
        <p:blipFill>
          <a:blip r:embed="rId9"/>
          <a:stretch>
            <a:fillRect/>
          </a:stretch>
        </p:blipFill>
        <p:spPr>
          <a:xfrm>
            <a:off x="1760550" y="4484443"/>
            <a:ext cx="1639966" cy="548100"/>
          </a:xfrm>
          <a:prstGeom prst="rect">
            <a:avLst/>
          </a:prstGeom>
        </p:spPr>
      </p:pic>
      <p:cxnSp>
        <p:nvCxnSpPr>
          <p:cNvPr id="9" name="Conector reto 8"/>
          <p:cNvCxnSpPr/>
          <p:nvPr/>
        </p:nvCxnSpPr>
        <p:spPr>
          <a:xfrm>
            <a:off x="107504" y="4443194"/>
            <a:ext cx="88995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2699792" y="3435846"/>
            <a:ext cx="4824536" cy="576064"/>
          </a:xfrm>
          <a:prstGeom prst="rect">
            <a:avLst/>
          </a:prstGeom>
          <a:solidFill>
            <a:schemeClr val="tx1"/>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t>DESCARTE DE PERFUROCORTANTE</a:t>
            </a:r>
          </a:p>
        </p:txBody>
      </p:sp>
      <p:sp>
        <p:nvSpPr>
          <p:cNvPr id="8" name="AutoShape 2" descr="Resultado de imagem para perfurocorta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AutoShape 4" descr="Resultado de imagem para perfurocortan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6" descr="Resultado de imagem para perfurocortan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8" descr="Resultado de imagem para perfurocortant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1475656" y="1203598"/>
            <a:ext cx="7128792" cy="615553"/>
          </a:xfrm>
          <a:prstGeom prst="rect">
            <a:avLst/>
          </a:prstGeom>
          <a:ln>
            <a:solidFill>
              <a:srgbClr val="FF66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pt-BR" sz="1600" b="1" dirty="0">
                <a:solidFill>
                  <a:schemeClr val="tx1"/>
                </a:solidFill>
              </a:rPr>
              <a:t>Caso necessite ou tenha interesse em aprofundar o conhecimento sobre o tema consulte a bibliografia disponível. </a:t>
            </a:r>
            <a:r>
              <a:rPr lang="pt-BR" sz="1800" b="1" dirty="0">
                <a:solidFill>
                  <a:schemeClr val="tx1"/>
                </a:solidFill>
              </a:rPr>
              <a:t> </a:t>
            </a:r>
          </a:p>
        </p:txBody>
      </p:sp>
      <p:sp>
        <p:nvSpPr>
          <p:cNvPr id="22" name="Retângulo 21"/>
          <p:cNvSpPr/>
          <p:nvPr/>
        </p:nvSpPr>
        <p:spPr>
          <a:xfrm>
            <a:off x="1475656" y="1923678"/>
            <a:ext cx="7127992" cy="2434513"/>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369888" algn="just">
              <a:lnSpc>
                <a:spcPct val="115000"/>
              </a:lnSpc>
              <a:buClr>
                <a:srgbClr val="1C4587"/>
              </a:buClr>
              <a:buSzPct val="100000"/>
            </a:pPr>
            <a:endParaRPr lang="en-US" dirty="0">
              <a:solidFill>
                <a:schemeClr val="tx1"/>
              </a:solidFill>
            </a:endParaRPr>
          </a:p>
          <a:p>
            <a:pPr marL="457200" lvl="0" indent="-369888" algn="just">
              <a:lnSpc>
                <a:spcPct val="115000"/>
              </a:lnSpc>
              <a:buClr>
                <a:srgbClr val="1C4587"/>
              </a:buClr>
              <a:buSzPct val="100000"/>
            </a:pPr>
            <a:r>
              <a:rPr lang="en-US" dirty="0" err="1">
                <a:solidFill>
                  <a:schemeClr val="tx1"/>
                </a:solidFill>
              </a:rPr>
              <a:t>Gerenciamento</a:t>
            </a:r>
            <a:r>
              <a:rPr lang="en-US" dirty="0">
                <a:solidFill>
                  <a:schemeClr val="tx1"/>
                </a:solidFill>
              </a:rPr>
              <a:t> dos </a:t>
            </a:r>
            <a:r>
              <a:rPr lang="en-US" dirty="0" err="1">
                <a:solidFill>
                  <a:schemeClr val="tx1"/>
                </a:solidFill>
              </a:rPr>
              <a:t>Resíduos</a:t>
            </a:r>
            <a:r>
              <a:rPr lang="en-US" dirty="0">
                <a:solidFill>
                  <a:schemeClr val="tx1"/>
                </a:solidFill>
              </a:rPr>
              <a:t> de </a:t>
            </a:r>
            <a:r>
              <a:rPr lang="en-US" dirty="0" err="1">
                <a:solidFill>
                  <a:schemeClr val="tx1"/>
                </a:solidFill>
              </a:rPr>
              <a:t>Serviços</a:t>
            </a:r>
            <a:r>
              <a:rPr lang="en-US" dirty="0">
                <a:solidFill>
                  <a:schemeClr val="tx1"/>
                </a:solidFill>
              </a:rPr>
              <a:t> de </a:t>
            </a:r>
            <a:r>
              <a:rPr lang="en-US" dirty="0" err="1">
                <a:solidFill>
                  <a:schemeClr val="tx1"/>
                </a:solidFill>
              </a:rPr>
              <a:t>Saúde</a:t>
            </a:r>
            <a:endParaRPr lang="en-US" dirty="0">
              <a:solidFill>
                <a:schemeClr val="tx1"/>
              </a:solidFill>
            </a:endParaRPr>
          </a:p>
          <a:p>
            <a:pPr marL="457200" lvl="0" indent="-369888" algn="just">
              <a:lnSpc>
                <a:spcPct val="115000"/>
              </a:lnSpc>
              <a:buClr>
                <a:srgbClr val="1C4587"/>
              </a:buClr>
              <a:buSzPct val="100000"/>
            </a:pPr>
            <a:r>
              <a:rPr lang="en-US" dirty="0">
                <a:solidFill>
                  <a:schemeClr val="tx1"/>
                </a:solidFill>
                <a:hlinkClick r:id="rId2" action="ppaction://hlinkfile"/>
              </a:rPr>
              <a:t>Manual_gerenciamento_residuos</a:t>
            </a:r>
            <a:endParaRPr lang="en-US" dirty="0">
              <a:solidFill>
                <a:schemeClr val="tx1"/>
              </a:solidFill>
            </a:endParaRPr>
          </a:p>
          <a:p>
            <a:pPr marL="457200" lvl="0" indent="-369888" algn="just">
              <a:lnSpc>
                <a:spcPct val="115000"/>
              </a:lnSpc>
              <a:buClr>
                <a:srgbClr val="1C4587"/>
              </a:buClr>
              <a:buSzPct val="100000"/>
            </a:pPr>
            <a:endParaRPr lang="pt-BR" sz="1000" dirty="0">
              <a:solidFill>
                <a:schemeClr val="tx1"/>
              </a:solidFill>
            </a:endParaRPr>
          </a:p>
          <a:p>
            <a:pPr marL="92075"/>
            <a:r>
              <a:rPr lang="en-US" dirty="0">
                <a:solidFill>
                  <a:schemeClr val="tx1"/>
                </a:solidFill>
              </a:rPr>
              <a:t>Guide to Infection Prevention for Outpatient Settings:</a:t>
            </a:r>
            <a:r>
              <a:rPr lang="en-US" sz="1000" dirty="0">
                <a:solidFill>
                  <a:schemeClr val="tx1"/>
                </a:solidFill>
              </a:rPr>
              <a:t>                                                                                   </a:t>
            </a:r>
            <a:r>
              <a:rPr lang="en-US" dirty="0">
                <a:solidFill>
                  <a:schemeClr val="tx1"/>
                </a:solidFill>
              </a:rPr>
              <a:t>Minimum Expectations for Safe Care </a:t>
            </a:r>
            <a:endParaRPr lang="pt-BR" dirty="0">
              <a:solidFill>
                <a:schemeClr val="tx1"/>
              </a:solidFill>
            </a:endParaRPr>
          </a:p>
          <a:p>
            <a:pPr marL="457200" lvl="0" indent="-369888" algn="just">
              <a:lnSpc>
                <a:spcPct val="115000"/>
              </a:lnSpc>
              <a:buClr>
                <a:srgbClr val="1C4587"/>
              </a:buClr>
              <a:buSzPct val="100000"/>
            </a:pPr>
            <a:r>
              <a:rPr lang="en-US" dirty="0">
                <a:solidFill>
                  <a:schemeClr val="tx1"/>
                </a:solidFill>
                <a:hlinkClick r:id="rId3" action="ppaction://hlinkfile"/>
              </a:rPr>
              <a:t>Guide to Infection Prevention for Outpatient Settings</a:t>
            </a:r>
            <a:endParaRPr lang="en-US" dirty="0">
              <a:solidFill>
                <a:schemeClr val="tx1"/>
              </a:solidFill>
            </a:endParaRPr>
          </a:p>
          <a:p>
            <a:pPr marL="457200" lvl="0" indent="-369888" algn="just">
              <a:lnSpc>
                <a:spcPct val="115000"/>
              </a:lnSpc>
              <a:buClr>
                <a:srgbClr val="1C4587"/>
              </a:buClr>
              <a:buSzPct val="100000"/>
            </a:pPr>
            <a:endParaRPr lang="en-US" dirty="0">
              <a:solidFill>
                <a:schemeClr val="tx1"/>
              </a:solidFill>
            </a:endParaRPr>
          </a:p>
          <a:p>
            <a:pPr marL="457200" lvl="0" indent="-369888" algn="just">
              <a:lnSpc>
                <a:spcPct val="115000"/>
              </a:lnSpc>
              <a:buClr>
                <a:srgbClr val="1C4587"/>
              </a:buClr>
              <a:buSzPct val="100000"/>
            </a:pPr>
            <a:endParaRPr lang="en-US" dirty="0">
              <a:solidFill>
                <a:schemeClr val="tx1"/>
              </a:solidFill>
            </a:endParaRPr>
          </a:p>
          <a:p>
            <a:pPr marL="457200" lvl="0" indent="-369888" algn="just">
              <a:lnSpc>
                <a:spcPct val="115000"/>
              </a:lnSpc>
              <a:buClr>
                <a:srgbClr val="1C4587"/>
              </a:buClr>
              <a:buSzPct val="100000"/>
            </a:pPr>
            <a:endParaRPr lang="pt-BR" dirty="0">
              <a:solidFill>
                <a:schemeClr val="tx1"/>
              </a:solidFill>
            </a:endParaRPr>
          </a:p>
        </p:txBody>
      </p:sp>
      <p:sp>
        <p:nvSpPr>
          <p:cNvPr id="26" name="Divisa 19">
            <a:hlinkClick r:id="rId4"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7" name="Retângulo 16"/>
          <p:cNvSpPr/>
          <p:nvPr/>
        </p:nvSpPr>
        <p:spPr>
          <a:xfrm>
            <a:off x="1619672" y="690250"/>
            <a:ext cx="1099981"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Recursos</a:t>
            </a:r>
            <a:endParaRPr lang="pt-BR" sz="1800" dirty="0">
              <a:solidFill>
                <a:schemeClr val="tx1"/>
              </a:solidFill>
            </a:endParaRPr>
          </a:p>
        </p:txBody>
      </p:sp>
      <p:sp>
        <p:nvSpPr>
          <p:cNvPr id="19"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7" name="Pentágono 6"/>
          <p:cNvSpPr/>
          <p:nvPr/>
        </p:nvSpPr>
        <p:spPr>
          <a:xfrm rot="5400000">
            <a:off x="6835229" y="3813500"/>
            <a:ext cx="383455" cy="157386"/>
          </a:xfrm>
          <a:custGeom>
            <a:avLst/>
            <a:gdLst>
              <a:gd name="connsiteX0" fmla="*/ 0 w 356120"/>
              <a:gd name="connsiteY0" fmla="*/ 0 h 144016"/>
              <a:gd name="connsiteX1" fmla="*/ 284112 w 356120"/>
              <a:gd name="connsiteY1" fmla="*/ 0 h 144016"/>
              <a:gd name="connsiteX2" fmla="*/ 356120 w 356120"/>
              <a:gd name="connsiteY2" fmla="*/ 72008 h 144016"/>
              <a:gd name="connsiteX3" fmla="*/ 284112 w 356120"/>
              <a:gd name="connsiteY3" fmla="*/ 144016 h 144016"/>
              <a:gd name="connsiteX4" fmla="*/ 0 w 356120"/>
              <a:gd name="connsiteY4" fmla="*/ 144016 h 144016"/>
              <a:gd name="connsiteX5" fmla="*/ 0 w 356120"/>
              <a:gd name="connsiteY5" fmla="*/ 0 h 144016"/>
              <a:gd name="connsiteX0" fmla="*/ 0 w 284112"/>
              <a:gd name="connsiteY0" fmla="*/ 0 h 144016"/>
              <a:gd name="connsiteX1" fmla="*/ 284112 w 284112"/>
              <a:gd name="connsiteY1" fmla="*/ 0 h 144016"/>
              <a:gd name="connsiteX2" fmla="*/ 208483 w 284112"/>
              <a:gd name="connsiteY2" fmla="*/ 72008 h 144016"/>
              <a:gd name="connsiteX3" fmla="*/ 284112 w 284112"/>
              <a:gd name="connsiteY3" fmla="*/ 144016 h 144016"/>
              <a:gd name="connsiteX4" fmla="*/ 0 w 284112"/>
              <a:gd name="connsiteY4" fmla="*/ 144016 h 144016"/>
              <a:gd name="connsiteX5" fmla="*/ 0 w 284112"/>
              <a:gd name="connsiteY5" fmla="*/ 0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12" h="144016">
                <a:moveTo>
                  <a:pt x="0" y="0"/>
                </a:moveTo>
                <a:lnTo>
                  <a:pt x="284112" y="0"/>
                </a:lnTo>
                <a:lnTo>
                  <a:pt x="208483" y="72008"/>
                </a:lnTo>
                <a:lnTo>
                  <a:pt x="284112" y="144016"/>
                </a:lnTo>
                <a:lnTo>
                  <a:pt x="0" y="144016"/>
                </a:lnTo>
                <a:lnTo>
                  <a:pt x="0" y="0"/>
                </a:lnTo>
                <a:close/>
              </a:path>
            </a:pathLst>
          </a:cu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Grupo 10"/>
          <p:cNvGrpSpPr/>
          <p:nvPr/>
        </p:nvGrpSpPr>
        <p:grpSpPr>
          <a:xfrm>
            <a:off x="6588224" y="2283718"/>
            <a:ext cx="1872208" cy="1872208"/>
            <a:chOff x="6588224" y="2211710"/>
            <a:chExt cx="1872208" cy="1872208"/>
          </a:xfrm>
        </p:grpSpPr>
        <p:pic>
          <p:nvPicPr>
            <p:cNvPr id="3" name="Imagem 2"/>
            <p:cNvPicPr>
              <a:picLocks noChangeAspect="1"/>
            </p:cNvPicPr>
            <p:nvPr/>
          </p:nvPicPr>
          <p:blipFill rotWithShape="1">
            <a:blip r:embed="rId5">
              <a:biLevel thresh="75000"/>
            </a:blip>
            <a:srcRect l="16401" t="16401" r="16401" b="16401"/>
            <a:stretch/>
          </p:blipFill>
          <p:spPr>
            <a:xfrm>
              <a:off x="6588224" y="2211710"/>
              <a:ext cx="1872208" cy="1872208"/>
            </a:xfrm>
            <a:prstGeom prst="rect">
              <a:avLst/>
            </a:prstGeom>
            <a:effectLst/>
          </p:spPr>
        </p:pic>
        <p:sp>
          <p:nvSpPr>
            <p:cNvPr id="5" name="Retângulo 4"/>
            <p:cNvSpPr/>
            <p:nvPr/>
          </p:nvSpPr>
          <p:spPr>
            <a:xfrm>
              <a:off x="6825146" y="3221461"/>
              <a:ext cx="1385403" cy="274167"/>
            </a:xfrm>
            <a:prstGeom prst="rect">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7798072" y="3253160"/>
              <a:ext cx="360040" cy="2146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Pentágono 6"/>
            <p:cNvSpPr/>
            <p:nvPr/>
          </p:nvSpPr>
          <p:spPr>
            <a:xfrm rot="5400000">
              <a:off x="7187207" y="2829967"/>
              <a:ext cx="153765" cy="69379"/>
            </a:xfrm>
            <a:custGeom>
              <a:avLst/>
              <a:gdLst>
                <a:gd name="connsiteX0" fmla="*/ 0 w 356120"/>
                <a:gd name="connsiteY0" fmla="*/ 0 h 144016"/>
                <a:gd name="connsiteX1" fmla="*/ 284112 w 356120"/>
                <a:gd name="connsiteY1" fmla="*/ 0 h 144016"/>
                <a:gd name="connsiteX2" fmla="*/ 356120 w 356120"/>
                <a:gd name="connsiteY2" fmla="*/ 72008 h 144016"/>
                <a:gd name="connsiteX3" fmla="*/ 284112 w 356120"/>
                <a:gd name="connsiteY3" fmla="*/ 144016 h 144016"/>
                <a:gd name="connsiteX4" fmla="*/ 0 w 356120"/>
                <a:gd name="connsiteY4" fmla="*/ 144016 h 144016"/>
                <a:gd name="connsiteX5" fmla="*/ 0 w 356120"/>
                <a:gd name="connsiteY5" fmla="*/ 0 h 144016"/>
                <a:gd name="connsiteX0" fmla="*/ 0 w 284112"/>
                <a:gd name="connsiteY0" fmla="*/ 0 h 144016"/>
                <a:gd name="connsiteX1" fmla="*/ 284112 w 284112"/>
                <a:gd name="connsiteY1" fmla="*/ 0 h 144016"/>
                <a:gd name="connsiteX2" fmla="*/ 208483 w 284112"/>
                <a:gd name="connsiteY2" fmla="*/ 72008 h 144016"/>
                <a:gd name="connsiteX3" fmla="*/ 284112 w 284112"/>
                <a:gd name="connsiteY3" fmla="*/ 144016 h 144016"/>
                <a:gd name="connsiteX4" fmla="*/ 0 w 284112"/>
                <a:gd name="connsiteY4" fmla="*/ 144016 h 144016"/>
                <a:gd name="connsiteX5" fmla="*/ 0 w 284112"/>
                <a:gd name="connsiteY5" fmla="*/ 0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12" h="144016">
                  <a:moveTo>
                    <a:pt x="0" y="0"/>
                  </a:moveTo>
                  <a:lnTo>
                    <a:pt x="284112" y="0"/>
                  </a:lnTo>
                  <a:lnTo>
                    <a:pt x="208483" y="72008"/>
                  </a:lnTo>
                  <a:lnTo>
                    <a:pt x="284112" y="144016"/>
                  </a:lnTo>
                  <a:lnTo>
                    <a:pt x="0" y="144016"/>
                  </a:lnTo>
                  <a:lnTo>
                    <a:pt x="0" y="0"/>
                  </a:lnTo>
                  <a:close/>
                </a:path>
              </a:pathLst>
            </a:cu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 name="Conector reto 8"/>
            <p:cNvCxnSpPr/>
            <p:nvPr/>
          </p:nvCxnSpPr>
          <p:spPr>
            <a:xfrm>
              <a:off x="7236296" y="2787774"/>
              <a:ext cx="216024" cy="0"/>
            </a:xfrm>
            <a:prstGeom prst="line">
              <a:avLst/>
            </a:prstGeom>
            <a:ln>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7609483" y="2815332"/>
              <a:ext cx="252000"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7458670" y="2756595"/>
              <a:ext cx="157163"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7445969" y="3019673"/>
              <a:ext cx="216000"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7142757" y="3102670"/>
              <a:ext cx="280988"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7626944" y="3067298"/>
              <a:ext cx="280988"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flipV="1">
              <a:off x="7742124" y="3779838"/>
              <a:ext cx="528751" cy="1"/>
            </a:xfrm>
            <a:prstGeom prst="line">
              <a:avLst/>
            </a:prstGeom>
            <a:ln w="1905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6880819" y="3707508"/>
              <a:ext cx="542926"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7380312" y="3631308"/>
              <a:ext cx="396000"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6948263" y="3820269"/>
              <a:ext cx="280988"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7668360" y="3126483"/>
              <a:ext cx="144000"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7251380" y="2837557"/>
              <a:ext cx="144000" cy="0"/>
            </a:xfrm>
            <a:prstGeom prst="line">
              <a:avLst/>
            </a:prstGeom>
            <a:ln w="12700">
              <a:solidFill>
                <a:srgbClr val="FF9900"/>
              </a:solidFill>
            </a:ln>
            <a:effectLst/>
          </p:spPr>
          <p:style>
            <a:lnRef idx="1">
              <a:schemeClr val="accent1"/>
            </a:lnRef>
            <a:fillRef idx="0">
              <a:schemeClr val="accent1"/>
            </a:fillRef>
            <a:effectRef idx="0">
              <a:schemeClr val="accent1"/>
            </a:effectRef>
            <a:fontRef idx="minor">
              <a:schemeClr val="tx1"/>
            </a:fontRef>
          </p:style>
        </p:cxnSp>
      </p:grpSp>
      <p:sp>
        <p:nvSpPr>
          <p:cNvPr id="35" name="Retângulo 34"/>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36" name="Retângulo 35"/>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7" name="Retângulo 36"/>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53" name="Retângulo 52"/>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54" name="Retângulo 53"/>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55" name="Retângulo 54"/>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56" name="Retângulo 55"/>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57" name="Retângulo 56"/>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369263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763688" y="1472466"/>
            <a:ext cx="6480720" cy="307777"/>
          </a:xfrm>
          <a:prstGeom prst="rect">
            <a:avLst/>
          </a:prstGeom>
          <a:solidFill>
            <a:srgbClr val="FFFF79"/>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dirty="0">
                <a:solidFill>
                  <a:schemeClr val="tx1"/>
                </a:solidFill>
                <a:latin typeface="Arial" panose="020B0604020202020204" pitchFamily="34" charset="0"/>
                <a:cs typeface="Arial" panose="020B0604020202020204" pitchFamily="34" charset="0"/>
              </a:rPr>
              <a:t>Para iniciar a avaliação do </a:t>
            </a:r>
            <a:r>
              <a:rPr lang="pt-BR" b="1" dirty="0">
                <a:solidFill>
                  <a:schemeClr val="tx1"/>
                </a:solidFill>
                <a:latin typeface="Arial" panose="020B0604020202020204" pitchFamily="34" charset="0"/>
                <a:cs typeface="Arial" panose="020B0604020202020204" pitchFamily="34" charset="0"/>
              </a:rPr>
              <a:t>Caso 1</a:t>
            </a:r>
            <a:r>
              <a:rPr lang="pt-BR" dirty="0">
                <a:solidFill>
                  <a:schemeClr val="tx1"/>
                </a:solidFill>
                <a:latin typeface="Arial" panose="020B0604020202020204" pitchFamily="34" charset="0"/>
                <a:cs typeface="Arial" panose="020B0604020202020204" pitchFamily="34" charset="0"/>
              </a:rPr>
              <a:t> você deve clicar no link abaixo! </a:t>
            </a:r>
          </a:p>
        </p:txBody>
      </p:sp>
      <p:sp>
        <p:nvSpPr>
          <p:cNvPr id="18"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3" name="Retângulo 22">
            <a:hlinkClick r:id="rId3" action="ppaction://hlinksldjump"/>
          </p:cNvPr>
          <p:cNvSpPr/>
          <p:nvPr/>
        </p:nvSpPr>
        <p:spPr>
          <a:xfrm>
            <a:off x="4644008" y="2958921"/>
            <a:ext cx="3456384" cy="338554"/>
          </a:xfrm>
          <a:prstGeom prst="rect">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sz="1600" b="1" dirty="0">
                <a:solidFill>
                  <a:schemeClr val="tx1"/>
                </a:solidFill>
              </a:rPr>
              <a:t>Caso 1: Glicemia Capilar</a:t>
            </a:r>
          </a:p>
        </p:txBody>
      </p:sp>
      <p:sp>
        <p:nvSpPr>
          <p:cNvPr id="15" name="Retângulo 14"/>
          <p:cNvSpPr/>
          <p:nvPr/>
        </p:nvSpPr>
        <p:spPr>
          <a:xfrm>
            <a:off x="1509065" y="771549"/>
            <a:ext cx="1192955" cy="369332"/>
          </a:xfrm>
          <a:prstGeom prst="rect">
            <a:avLst/>
          </a:prstGeom>
        </p:spPr>
        <p:txBody>
          <a:bodyPr wrap="none">
            <a:spAutoFit/>
          </a:bodyPr>
          <a:lstStyle/>
          <a:p>
            <a:pPr algn="just"/>
            <a:r>
              <a:rPr lang="pt-BR" sz="1800" b="1" cap="small" dirty="0">
                <a:solidFill>
                  <a:schemeClr val="tx1"/>
                </a:solidFill>
                <a:latin typeface="Trebuchet MS" pitchFamily="34" charset="0"/>
                <a:cs typeface="Arial" pitchFamily="34" charset="0"/>
              </a:rPr>
              <a:t>Avaliação</a:t>
            </a:r>
          </a:p>
        </p:txBody>
      </p:sp>
      <p:sp>
        <p:nvSpPr>
          <p:cNvPr id="19"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pic>
        <p:nvPicPr>
          <p:cNvPr id="1030" name="Picture 6" descr="Menina, Livros, Escola, Leitura, Aprendizagem, Feliz"/>
          <p:cNvPicPr>
            <a:picLocks noChangeAspect="1" noChangeArrowheads="1"/>
          </p:cNvPicPr>
          <p:nvPr/>
        </p:nvPicPr>
        <p:blipFill rotWithShape="1">
          <a:blip r:embed="rId4">
            <a:extLst>
              <a:ext uri="{28A0092B-C50C-407E-A947-70E740481C1C}">
                <a14:useLocalDpi xmlns:a14="http://schemas.microsoft.com/office/drawing/2010/main" val="0"/>
              </a:ext>
            </a:extLst>
          </a:blip>
          <a:srcRect l="12600" t="61701"/>
          <a:stretch/>
        </p:blipFill>
        <p:spPr bwMode="auto">
          <a:xfrm>
            <a:off x="1763688" y="2008230"/>
            <a:ext cx="2996952" cy="2626530"/>
          </a:xfrm>
          <a:prstGeom prst="rect">
            <a:avLst/>
          </a:prstGeom>
          <a:noFill/>
          <a:extLst>
            <a:ext uri="{909E8E84-426E-40DD-AFC4-6F175D3DCCD1}">
              <a14:hiddenFill xmlns:a14="http://schemas.microsoft.com/office/drawing/2010/main">
                <a:solidFill>
                  <a:srgbClr val="FFFFFF"/>
                </a:solidFill>
              </a14:hiddenFill>
            </a:ext>
          </a:extLst>
        </p:spPr>
      </p:pic>
      <p:sp>
        <p:nvSpPr>
          <p:cNvPr id="4" name="Forma livre 3"/>
          <p:cNvSpPr/>
          <p:nvPr/>
        </p:nvSpPr>
        <p:spPr>
          <a:xfrm>
            <a:off x="2276447" y="1931687"/>
            <a:ext cx="927401" cy="208015"/>
          </a:xfrm>
          <a:custGeom>
            <a:avLst/>
            <a:gdLst>
              <a:gd name="connsiteX0" fmla="*/ 0 w 927401"/>
              <a:gd name="connsiteY0" fmla="*/ 0 h 208015"/>
              <a:gd name="connsiteX1" fmla="*/ 0 w 927401"/>
              <a:gd name="connsiteY1" fmla="*/ 208015 h 208015"/>
              <a:gd name="connsiteX2" fmla="*/ 359692 w 927401"/>
              <a:gd name="connsiteY2" fmla="*/ 130009 h 208015"/>
              <a:gd name="connsiteX3" fmla="*/ 398695 w 927401"/>
              <a:gd name="connsiteY3" fmla="*/ 91006 h 208015"/>
              <a:gd name="connsiteX4" fmla="*/ 927401 w 927401"/>
              <a:gd name="connsiteY4" fmla="*/ 43336 h 208015"/>
              <a:gd name="connsiteX5" fmla="*/ 0 w 927401"/>
              <a:gd name="connsiteY5" fmla="*/ 0 h 2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401" h="208015">
                <a:moveTo>
                  <a:pt x="0" y="0"/>
                </a:moveTo>
                <a:lnTo>
                  <a:pt x="0" y="208015"/>
                </a:lnTo>
                <a:lnTo>
                  <a:pt x="359692" y="130009"/>
                </a:lnTo>
                <a:lnTo>
                  <a:pt x="398695" y="91006"/>
                </a:lnTo>
                <a:lnTo>
                  <a:pt x="927401" y="43336"/>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7" name="Retângulo 36"/>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Avaliação</a:t>
            </a:r>
          </a:p>
        </p:txBody>
      </p:sp>
      <p:sp>
        <p:nvSpPr>
          <p:cNvPr id="38" name="Retângulo 37"/>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9" name="Retângulo 38"/>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40" name="Retângulo 39"/>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41" name="Retângulo 40"/>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42" name="Retângulo 41"/>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43" name="Retângulo 42"/>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409163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96273"/>
            <a:ext cx="6840760" cy="2616101"/>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pt-BR" sz="1600" b="1" dirty="0">
                <a:solidFill>
                  <a:schemeClr val="tx1"/>
                </a:solidFill>
              </a:rPr>
              <a:t>Caso 1:  Glicemia Capilar</a:t>
            </a:r>
          </a:p>
          <a:p>
            <a:pPr>
              <a:spcAft>
                <a:spcPts val="600"/>
              </a:spcAft>
            </a:pPr>
            <a:r>
              <a:rPr lang="pt-BR" sz="1600" b="1" dirty="0">
                <a:solidFill>
                  <a:schemeClr val="tx1"/>
                </a:solidFill>
              </a:rPr>
              <a:t>U</a:t>
            </a:r>
            <a:r>
              <a:rPr lang="pt-BR" sz="1600" dirty="0">
                <a:solidFill>
                  <a:schemeClr val="tx1"/>
                </a:solidFill>
              </a:rPr>
              <a:t>m usuário com diabetes estava aguardando consulta na sala de espera, quando passa mal por uma provável hipoglicemia. </a:t>
            </a:r>
          </a:p>
          <a:p>
            <a:pPr>
              <a:spcAft>
                <a:spcPts val="600"/>
              </a:spcAft>
            </a:pPr>
            <a:r>
              <a:rPr lang="pt-BR" sz="1600" b="1" dirty="0">
                <a:solidFill>
                  <a:schemeClr val="tx1"/>
                </a:solidFill>
              </a:rPr>
              <a:t>A</a:t>
            </a:r>
            <a:r>
              <a:rPr lang="pt-BR" sz="1600" dirty="0">
                <a:solidFill>
                  <a:schemeClr val="tx1"/>
                </a:solidFill>
              </a:rPr>
              <a:t> enfermeira vai até o local para realizar uma glicemia capilar.</a:t>
            </a:r>
          </a:p>
          <a:p>
            <a:pPr>
              <a:spcAft>
                <a:spcPts val="600"/>
              </a:spcAft>
            </a:pPr>
            <a:r>
              <a:rPr lang="pt-BR" sz="1600" b="1" dirty="0">
                <a:solidFill>
                  <a:schemeClr val="tx1"/>
                </a:solidFill>
              </a:rPr>
              <a:t>A</a:t>
            </a:r>
            <a:r>
              <a:rPr lang="pt-BR" sz="1600" dirty="0">
                <a:solidFill>
                  <a:schemeClr val="tx1"/>
                </a:solidFill>
              </a:rPr>
              <a:t>o término do procedimento, ela leva a lanceta usada, na sua mão, pelo corredor, até chegar à sala de medicações, onde há um recipiente próprio para o descarte de </a:t>
            </a:r>
            <a:r>
              <a:rPr lang="pt-BR" sz="1600" dirty="0" err="1">
                <a:solidFill>
                  <a:schemeClr val="tx1"/>
                </a:solidFill>
              </a:rPr>
              <a:t>perfurocortantes</a:t>
            </a:r>
            <a:r>
              <a:rPr lang="pt-BR" sz="1600" dirty="0">
                <a:solidFill>
                  <a:schemeClr val="tx1"/>
                </a:solidFill>
              </a:rPr>
              <a:t>. </a:t>
            </a:r>
          </a:p>
          <a:p>
            <a:pPr>
              <a:spcAft>
                <a:spcPts val="600"/>
              </a:spcAft>
            </a:pPr>
            <a:r>
              <a:rPr lang="pt-BR" sz="1600" b="1" dirty="0">
                <a:solidFill>
                  <a:schemeClr val="tx1"/>
                </a:solidFill>
              </a:rPr>
              <a:t>D</a:t>
            </a:r>
            <a:r>
              <a:rPr lang="pt-BR" sz="1600" dirty="0">
                <a:solidFill>
                  <a:schemeClr val="tx1"/>
                </a:solidFill>
              </a:rPr>
              <a:t>urante o trajeto, outro usuário sai de um dos consultórios e quase ocorre um acidente entre os dois.</a:t>
            </a:r>
          </a:p>
        </p:txBody>
      </p:sp>
      <p:sp>
        <p:nvSpPr>
          <p:cNvPr id="21" name="Divisa 20">
            <a:hlinkClick r:id="rId2"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a:hlinkClick r:id="rId3" action="ppaction://hlinksldjump"/>
          </p:cNvPr>
          <p:cNvSpPr/>
          <p:nvPr/>
        </p:nvSpPr>
        <p:spPr>
          <a:xfrm>
            <a:off x="107504" y="4731990"/>
            <a:ext cx="1512168"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Rever a Síntese</a:t>
            </a:r>
          </a:p>
        </p:txBody>
      </p:sp>
      <p:sp>
        <p:nvSpPr>
          <p:cNvPr id="28"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34" name="Retângulo 33"/>
          <p:cNvSpPr/>
          <p:nvPr/>
        </p:nvSpPr>
        <p:spPr>
          <a:xfrm>
            <a:off x="1509065" y="771549"/>
            <a:ext cx="1192955" cy="369332"/>
          </a:xfrm>
          <a:prstGeom prst="rect">
            <a:avLst/>
          </a:prstGeom>
        </p:spPr>
        <p:txBody>
          <a:bodyPr wrap="none">
            <a:spAutoFit/>
          </a:bodyPr>
          <a:lstStyle/>
          <a:p>
            <a:pPr algn="just"/>
            <a:r>
              <a:rPr lang="pt-BR" sz="1800" b="1" cap="small" dirty="0">
                <a:solidFill>
                  <a:schemeClr val="tx1"/>
                </a:solidFill>
                <a:latin typeface="Trebuchet MS" pitchFamily="34" charset="0"/>
                <a:cs typeface="Arial" pitchFamily="34" charset="0"/>
              </a:rPr>
              <a:t>Avaliação</a:t>
            </a:r>
          </a:p>
        </p:txBody>
      </p:sp>
      <p:sp>
        <p:nvSpPr>
          <p:cNvPr id="25" name="Retângulo 24"/>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7" name="Retângulo 26"/>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Avaliação</a:t>
            </a:r>
          </a:p>
        </p:txBody>
      </p:sp>
      <p:sp>
        <p:nvSpPr>
          <p:cNvPr id="29" name="Retângulo 28"/>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0" name="Retângulo 29"/>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1" name="Retângulo 30"/>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2" name="Retângulo 31"/>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3" name="Retângulo 32"/>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5" name="Retângulo 34"/>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850478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17" name="Retângulo 16"/>
          <p:cNvSpPr/>
          <p:nvPr/>
        </p:nvSpPr>
        <p:spPr>
          <a:xfrm>
            <a:off x="1619672" y="690250"/>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20"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7" name="Retângulo 26"/>
          <p:cNvSpPr/>
          <p:nvPr/>
        </p:nvSpPr>
        <p:spPr>
          <a:xfrm>
            <a:off x="1619672" y="1262246"/>
            <a:ext cx="4824536" cy="2677656"/>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Descarte de </a:t>
            </a:r>
            <a:r>
              <a:rPr lang="pt-BR" b="1" dirty="0" err="1"/>
              <a:t>Perfurocortante</a:t>
            </a:r>
            <a:endParaRPr lang="pt-BR" b="1" dirty="0"/>
          </a:p>
          <a:p>
            <a:pPr algn="ctr"/>
            <a:r>
              <a:rPr lang="pt-BR" dirty="0"/>
              <a:t> </a:t>
            </a:r>
          </a:p>
          <a:p>
            <a:r>
              <a:rPr lang="pt-BR" dirty="0"/>
              <a:t>A administração de medicações injetáveis gera materiais </a:t>
            </a:r>
            <a:r>
              <a:rPr lang="pt-BR" dirty="0" err="1"/>
              <a:t>perfurocortantes</a:t>
            </a:r>
            <a:r>
              <a:rPr lang="pt-BR" dirty="0"/>
              <a:t> e consequentemente uma preocupação com o destino final desse resíduo.</a:t>
            </a:r>
          </a:p>
          <a:p>
            <a:endParaRPr lang="pt-BR" dirty="0"/>
          </a:p>
          <a:p>
            <a:r>
              <a:rPr lang="pt-BR" dirty="0"/>
              <a:t>Essa é uma prática frequente na APS decorrente principalmente da administração de medicações e de vacinas. </a:t>
            </a:r>
          </a:p>
          <a:p>
            <a:endParaRPr lang="pt-BR" dirty="0"/>
          </a:p>
          <a:p>
            <a:r>
              <a:rPr lang="pt-BR" dirty="0"/>
              <a:t>Outra atividade geradora de resíduo </a:t>
            </a:r>
            <a:r>
              <a:rPr lang="pt-BR" dirty="0" err="1"/>
              <a:t>perfurocortante</a:t>
            </a:r>
            <a:r>
              <a:rPr lang="pt-BR" dirty="0"/>
              <a:t> é a coleta de sangue e a realização da glicemia capilar (</a:t>
            </a:r>
            <a:r>
              <a:rPr lang="pt-BR" dirty="0" err="1"/>
              <a:t>dextro</a:t>
            </a:r>
            <a:r>
              <a:rPr lang="pt-BR" dirty="0"/>
              <a:t>). </a:t>
            </a:r>
          </a:p>
          <a:p>
            <a:endParaRPr lang="pt-BR" dirty="0"/>
          </a:p>
        </p:txBody>
      </p:sp>
      <p:sp>
        <p:nvSpPr>
          <p:cNvPr id="37"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
        <p:nvSpPr>
          <p:cNvPr id="16" name="Retângulo 15"/>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18" name="Retângulo 17"/>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9" name="Retângulo 18"/>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1" name="Retângulo 20"/>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2" name="Retângulo 21"/>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3" name="Retângulo 22"/>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4" name="Retângulo 23"/>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8" name="Retângulo 27"/>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pic>
        <p:nvPicPr>
          <p:cNvPr id="25" name="Imagem 2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2000" contrast="37000"/>
                    </a14:imgEffect>
                  </a14:imgLayer>
                </a14:imgProps>
              </a:ext>
              <a:ext uri="{28A0092B-C50C-407E-A947-70E740481C1C}">
                <a14:useLocalDpi xmlns:a14="http://schemas.microsoft.com/office/drawing/2010/main" val="0"/>
              </a:ext>
            </a:extLst>
          </a:blip>
          <a:srcRect l="9191" r="8466" b="12196"/>
          <a:stretch/>
        </p:blipFill>
        <p:spPr>
          <a:xfrm rot="5400000">
            <a:off x="5682347" y="1593865"/>
            <a:ext cx="4176466" cy="1955768"/>
          </a:xfrm>
          <a:prstGeom prst="rect">
            <a:avLst/>
          </a:prstGeom>
        </p:spPr>
      </p:pic>
    </p:spTree>
    <p:extLst>
      <p:ext uri="{BB962C8B-B14F-4D97-AF65-F5344CB8AC3E}">
        <p14:creationId xmlns:p14="http://schemas.microsoft.com/office/powerpoint/2010/main" val="250951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5060"/>
          <a:stretch/>
        </p:blipFill>
        <p:spPr bwMode="auto">
          <a:xfrm>
            <a:off x="7152613" y="1717526"/>
            <a:ext cx="1926073" cy="2006352"/>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tângulo 14">
            <a:hlinkClick r:id="rId3"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4"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p:cNvSpPr/>
          <p:nvPr/>
        </p:nvSpPr>
        <p:spPr>
          <a:xfrm>
            <a:off x="1619672" y="690250"/>
            <a:ext cx="89639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Síntese</a:t>
            </a:r>
            <a:endParaRPr lang="pt-BR" sz="1800" dirty="0">
              <a:solidFill>
                <a:schemeClr val="tx1"/>
              </a:solidFill>
            </a:endParaRPr>
          </a:p>
        </p:txBody>
      </p:sp>
      <p:sp>
        <p:nvSpPr>
          <p:cNvPr id="39" name="Retângulo 38"/>
          <p:cNvSpPr/>
          <p:nvPr/>
        </p:nvSpPr>
        <p:spPr>
          <a:xfrm>
            <a:off x="1619672" y="1267762"/>
            <a:ext cx="5471848" cy="3247043"/>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solidFill>
                <a:schemeClr val="tx1"/>
              </a:solidFill>
            </a:endParaRPr>
          </a:p>
          <a:p>
            <a:r>
              <a:rPr lang="pt-BR" dirty="0">
                <a:solidFill>
                  <a:schemeClr val="tx1"/>
                </a:solidFill>
              </a:rPr>
              <a:t>Após a realização do procedimento gerador de </a:t>
            </a:r>
            <a:r>
              <a:rPr lang="pt-BR" dirty="0" err="1">
                <a:solidFill>
                  <a:schemeClr val="tx1"/>
                </a:solidFill>
              </a:rPr>
              <a:t>perfurocortante</a:t>
            </a:r>
            <a:r>
              <a:rPr lang="pt-BR" dirty="0">
                <a:solidFill>
                  <a:schemeClr val="tx1"/>
                </a:solidFill>
              </a:rPr>
              <a:t> deve-se proceder o descarte adequado do material utilizado, em recipientes próprios. </a:t>
            </a:r>
          </a:p>
          <a:p>
            <a:endParaRPr lang="pt-BR" dirty="0">
              <a:solidFill>
                <a:schemeClr val="tx1"/>
              </a:solidFill>
            </a:endParaRPr>
          </a:p>
          <a:p>
            <a:r>
              <a:rPr lang="pt-BR" dirty="0">
                <a:solidFill>
                  <a:schemeClr val="tx1"/>
                </a:solidFill>
              </a:rPr>
              <a:t>As unidades de saúde devem possuir tais recursos, ou seja, recipientes rígidos, identificados para esse fim e localizados próximos ao ponto de assistência das ações geradoras de tais resíduos. </a:t>
            </a:r>
          </a:p>
          <a:p>
            <a:endParaRPr lang="pt-BR" sz="1200" dirty="0">
              <a:solidFill>
                <a:schemeClr val="tx1"/>
              </a:solidFill>
            </a:endParaRPr>
          </a:p>
          <a:p>
            <a:r>
              <a:rPr lang="pt-BR" dirty="0">
                <a:solidFill>
                  <a:schemeClr val="tx1"/>
                </a:solidFill>
              </a:rPr>
              <a:t>No caso de usuários de medicação injetável em domicílio, esses geram, diariamente, resíduos infectantes semelhantes aos produzidos em instituições de saúde, decorrentes da </a:t>
            </a:r>
            <a:r>
              <a:rPr lang="pt-BR" dirty="0" err="1">
                <a:solidFill>
                  <a:schemeClr val="tx1"/>
                </a:solidFill>
              </a:rPr>
              <a:t>autoaplicação</a:t>
            </a:r>
            <a:r>
              <a:rPr lang="pt-BR" dirty="0">
                <a:solidFill>
                  <a:schemeClr val="tx1"/>
                </a:solidFill>
              </a:rPr>
              <a:t> de insulina e realização da glicemia capilar, por exemplo.</a:t>
            </a:r>
          </a:p>
          <a:p>
            <a:endParaRPr lang="pt-BR" sz="1200" dirty="0">
              <a:solidFill>
                <a:schemeClr val="tx1"/>
              </a:solidFill>
            </a:endParaRPr>
          </a:p>
          <a:p>
            <a:pPr marL="266700" lvl="6" indent="-266700">
              <a:spcAft>
                <a:spcPts val="600"/>
              </a:spcAft>
            </a:pPr>
            <a:endParaRPr lang="pt-BR" dirty="0">
              <a:solidFill>
                <a:schemeClr val="tx1"/>
              </a:solidFill>
            </a:endParaRPr>
          </a:p>
        </p:txBody>
      </p:sp>
      <p:sp>
        <p:nvSpPr>
          <p:cNvPr id="29"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
        <p:nvSpPr>
          <p:cNvPr id="16" name="Retângulo 15"/>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17" name="Retângulo 16"/>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8" name="Retângulo 17"/>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1" name="Retângulo 30"/>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2" name="Retângulo 31"/>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3" name="Retângulo 32"/>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4" name="Retângulo 33"/>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5" name="Retângulo 34"/>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2" name="Retângulo 21"/>
          <p:cNvSpPr/>
          <p:nvPr/>
        </p:nvSpPr>
        <p:spPr>
          <a:xfrm>
            <a:off x="1619672" y="690250"/>
            <a:ext cx="89639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Síntese</a:t>
            </a:r>
            <a:endParaRPr lang="pt-BR" sz="1800" dirty="0">
              <a:solidFill>
                <a:schemeClr val="tx1"/>
              </a:solidFill>
            </a:endParaRPr>
          </a:p>
        </p:txBody>
      </p:sp>
      <p:sp>
        <p:nvSpPr>
          <p:cNvPr id="38" name="Retângulo 37"/>
          <p:cNvSpPr/>
          <p:nvPr/>
        </p:nvSpPr>
        <p:spPr>
          <a:xfrm>
            <a:off x="1619672" y="1285185"/>
            <a:ext cx="6840000" cy="1646605"/>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pt-BR" sz="800" dirty="0">
                <a:solidFill>
                  <a:schemeClr val="tx1"/>
                </a:solidFill>
              </a:rPr>
              <a:t> </a:t>
            </a:r>
          </a:p>
          <a:p>
            <a:pPr>
              <a:spcAft>
                <a:spcPts val="600"/>
              </a:spcAft>
            </a:pPr>
            <a:r>
              <a:rPr lang="pt-BR" dirty="0">
                <a:solidFill>
                  <a:schemeClr val="tx1"/>
                </a:solidFill>
              </a:rPr>
              <a:t>Esses resíduos não devem, em hipótese alguma, ser descartados em lixo comum, pois contém resíduos biológicos, que mesmo em pequenas quantidades, colocam em risco tanto os trabalhadores da coleta pública de lixo, quanto o meio ambiente. </a:t>
            </a:r>
          </a:p>
          <a:p>
            <a:pPr>
              <a:spcAft>
                <a:spcPts val="600"/>
              </a:spcAft>
            </a:pPr>
            <a:r>
              <a:rPr lang="pt-BR" dirty="0">
                <a:solidFill>
                  <a:schemeClr val="tx1"/>
                </a:solidFill>
              </a:rPr>
              <a:t>Por isso o mesmo deverá ser descartado em recipientes rígidos (caixa para </a:t>
            </a:r>
            <a:r>
              <a:rPr lang="pt-BR" dirty="0" err="1">
                <a:solidFill>
                  <a:schemeClr val="tx1"/>
                </a:solidFill>
              </a:rPr>
              <a:t>perfurocortante</a:t>
            </a:r>
            <a:r>
              <a:rPr lang="pt-BR" dirty="0">
                <a:solidFill>
                  <a:schemeClr val="tx1"/>
                </a:solidFill>
              </a:rPr>
              <a:t>) e encaminhados à unidade de saúde para destinação adequada. </a:t>
            </a:r>
          </a:p>
          <a:p>
            <a:pPr>
              <a:spcAft>
                <a:spcPts val="600"/>
              </a:spcAft>
            </a:pPr>
            <a:endParaRPr lang="pt-BR" sz="800" dirty="0">
              <a:solidFill>
                <a:schemeClr val="tx1"/>
              </a:solidFill>
            </a:endParaRPr>
          </a:p>
        </p:txBody>
      </p:sp>
      <p:sp>
        <p:nvSpPr>
          <p:cNvPr id="16"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pic>
        <p:nvPicPr>
          <p:cNvPr id="36" name="Picture 2" descr="Resultado de imagem para descarte correto de perfurocort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003798"/>
            <a:ext cx="3096344" cy="187569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Retângulo 22"/>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24" name="Retângulo 23"/>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5" name="Retângulo 24"/>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8" name="Retângulo 27"/>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9" name="Retângulo 28"/>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0" name="Retângulo 29"/>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1" name="Retângulo 30"/>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203598"/>
            <a:ext cx="6912768" cy="3493264"/>
          </a:xfrm>
          <a:prstGeom prst="rect">
            <a:avLst/>
          </a:prstGeom>
          <a:ln>
            <a:solidFill>
              <a:srgbClr val="FF99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tx1"/>
                </a:solidFill>
              </a:rPr>
              <a:t>Caso 1: </a:t>
            </a:r>
            <a:r>
              <a:rPr lang="pt-BR" sz="1100" b="1" dirty="0">
                <a:solidFill>
                  <a:schemeClr val="tx1"/>
                </a:solidFill>
              </a:rPr>
              <a:t> </a:t>
            </a:r>
            <a:r>
              <a:rPr lang="pt-BR" sz="1100" dirty="0">
                <a:solidFill>
                  <a:schemeClr val="tx1"/>
                </a:solidFill>
              </a:rPr>
              <a:t>	</a:t>
            </a:r>
            <a:r>
              <a:rPr lang="pt-BR" b="1" dirty="0">
                <a:solidFill>
                  <a:schemeClr val="tx1"/>
                </a:solidFill>
              </a:rPr>
              <a:t>Em relação à medicação segura e descarte de </a:t>
            </a:r>
            <a:r>
              <a:rPr lang="pt-BR" b="1" dirty="0" err="1">
                <a:solidFill>
                  <a:schemeClr val="tx1"/>
                </a:solidFill>
              </a:rPr>
              <a:t>perfurocortante</a:t>
            </a:r>
            <a:r>
              <a:rPr lang="pt-BR" b="1" dirty="0">
                <a:solidFill>
                  <a:schemeClr val="tx1"/>
                </a:solidFill>
              </a:rPr>
              <a:t>, escolha a alternativa correta:</a:t>
            </a:r>
          </a:p>
          <a:p>
            <a:endParaRPr lang="pt-BR" sz="1100" dirty="0">
              <a:solidFill>
                <a:schemeClr val="tx1"/>
              </a:solidFill>
            </a:endParaRPr>
          </a:p>
          <a:p>
            <a:pPr marL="447675" indent="-269875">
              <a:buFont typeface="+mj-lt"/>
              <a:buAutoNum type="alphaUcPeriod"/>
            </a:pPr>
            <a:r>
              <a:rPr lang="pt-BR" dirty="0">
                <a:solidFill>
                  <a:schemeClr val="tx1"/>
                </a:solidFill>
              </a:rPr>
              <a:t>Os usuários devem ter mais atenção ao sair das salas na unidade de saúde, a fim de evitar esse tipo de acidente.</a:t>
            </a:r>
          </a:p>
          <a:p>
            <a:pPr marL="447675" indent="-269875">
              <a:buFont typeface="+mj-lt"/>
              <a:buAutoNum type="alphaUcPeriod"/>
            </a:pPr>
            <a:endParaRPr lang="pt-BR" dirty="0">
              <a:solidFill>
                <a:schemeClr val="tx1"/>
              </a:solidFill>
            </a:endParaRPr>
          </a:p>
          <a:p>
            <a:pPr marL="447675" indent="-269875">
              <a:buFont typeface="+mj-lt"/>
              <a:buAutoNum type="alphaUcPeriod"/>
            </a:pPr>
            <a:r>
              <a:rPr lang="pt-BR" dirty="0">
                <a:solidFill>
                  <a:schemeClr val="tx1"/>
                </a:solidFill>
              </a:rPr>
              <a:t>Sendo somente uma lanceta, não seria necessário descartá-la em recipiente rígido, após o uso, pois a quantidade de material orgânico é mínima e não oferece riscos.</a:t>
            </a:r>
          </a:p>
          <a:p>
            <a:pPr marL="354013" indent="-176213">
              <a:buFont typeface="+mj-lt"/>
              <a:buAutoNum type="alphaUcPeriod"/>
            </a:pPr>
            <a:endParaRPr lang="pt-BR" dirty="0">
              <a:solidFill>
                <a:schemeClr val="tx1"/>
              </a:solidFill>
            </a:endParaRPr>
          </a:p>
          <a:p>
            <a:pPr marL="447675" indent="-269875">
              <a:buFont typeface="+mj-lt"/>
              <a:buAutoNum type="alphaUcPeriod"/>
            </a:pPr>
            <a:r>
              <a:rPr lang="pt-BR" dirty="0">
                <a:solidFill>
                  <a:schemeClr val="tx1"/>
                </a:solidFill>
              </a:rPr>
              <a:t>A enfermeira deveria ter, preferencialmente, levado um recipiente para o descarte adequado do material </a:t>
            </a:r>
            <a:r>
              <a:rPr lang="pt-BR" dirty="0" err="1">
                <a:solidFill>
                  <a:schemeClr val="tx1"/>
                </a:solidFill>
              </a:rPr>
              <a:t>perfurocortante</a:t>
            </a:r>
            <a:r>
              <a:rPr lang="pt-BR" dirty="0">
                <a:solidFill>
                  <a:schemeClr val="tx1"/>
                </a:solidFill>
              </a:rPr>
              <a:t>, no local de geração do resíduo, ou tê-la transportado em uma bandeja. Isso evitaria que andasse pelo corredor com a lanceta na mão, o que poderia causar algum acidente.</a:t>
            </a:r>
          </a:p>
          <a:p>
            <a:pPr marL="354013" indent="-176213">
              <a:buFont typeface="+mj-lt"/>
              <a:buAutoNum type="alphaUcPeriod"/>
            </a:pPr>
            <a:endParaRPr lang="pt-BR" dirty="0">
              <a:solidFill>
                <a:schemeClr val="tx1"/>
              </a:solidFill>
            </a:endParaRPr>
          </a:p>
          <a:p>
            <a:pPr marL="447675" indent="-269875">
              <a:buFont typeface="+mj-lt"/>
              <a:buAutoNum type="alphaUcPeriod"/>
            </a:pPr>
            <a:r>
              <a:rPr lang="pt-BR" dirty="0">
                <a:solidFill>
                  <a:schemeClr val="tx1"/>
                </a:solidFill>
              </a:rPr>
              <a:t>A enfermeira deveria ter </a:t>
            </a:r>
            <a:r>
              <a:rPr lang="pt-BR" dirty="0" err="1">
                <a:solidFill>
                  <a:schemeClr val="tx1"/>
                </a:solidFill>
              </a:rPr>
              <a:t>reencapado</a:t>
            </a:r>
            <a:r>
              <a:rPr lang="pt-BR" dirty="0">
                <a:solidFill>
                  <a:schemeClr val="tx1"/>
                </a:solidFill>
              </a:rPr>
              <a:t> a lanceta, assim não haveria o risco de ferir alguém no corredor. </a:t>
            </a:r>
          </a:p>
        </p:txBody>
      </p:sp>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Rever Caso 1</a:t>
            </a:r>
          </a:p>
        </p:txBody>
      </p:sp>
      <p:sp>
        <p:nvSpPr>
          <p:cNvPr id="3" name="Retângulo 2">
            <a:hlinkClick r:id="rId3" action="ppaction://hlinksldjump"/>
          </p:cNvPr>
          <p:cNvSpPr/>
          <p:nvPr/>
        </p:nvSpPr>
        <p:spPr>
          <a:xfrm>
            <a:off x="1871728" y="1845172"/>
            <a:ext cx="252000" cy="25200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19" name="Retângulo 18">
            <a:hlinkClick r:id="rId4" action="ppaction://hlinksldjump"/>
          </p:cNvPr>
          <p:cNvSpPr/>
          <p:nvPr/>
        </p:nvSpPr>
        <p:spPr>
          <a:xfrm>
            <a:off x="1871728" y="2463766"/>
            <a:ext cx="252000" cy="25200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20" name="Retângulo 19">
            <a:hlinkClick r:id="rId5" action="ppaction://hlinksldjump"/>
          </p:cNvPr>
          <p:cNvSpPr/>
          <p:nvPr/>
        </p:nvSpPr>
        <p:spPr>
          <a:xfrm>
            <a:off x="1871728" y="3105284"/>
            <a:ext cx="252000" cy="25200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22" name="Retângulo 21">
            <a:hlinkClick r:id="rId6" action="ppaction://hlinksldjump"/>
          </p:cNvPr>
          <p:cNvSpPr/>
          <p:nvPr/>
        </p:nvSpPr>
        <p:spPr>
          <a:xfrm>
            <a:off x="1871728" y="4155926"/>
            <a:ext cx="252000" cy="25200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18"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1" name="Retângulo 20"/>
          <p:cNvSpPr/>
          <p:nvPr/>
        </p:nvSpPr>
        <p:spPr>
          <a:xfrm>
            <a:off x="1509065" y="771549"/>
            <a:ext cx="1192955" cy="369332"/>
          </a:xfrm>
          <a:prstGeom prst="rect">
            <a:avLst/>
          </a:prstGeom>
        </p:spPr>
        <p:txBody>
          <a:bodyPr wrap="none">
            <a:spAutoFit/>
          </a:bodyPr>
          <a:lstStyle/>
          <a:p>
            <a:pPr algn="just"/>
            <a:r>
              <a:rPr lang="pt-BR" sz="1800" b="1" cap="small" dirty="0">
                <a:solidFill>
                  <a:schemeClr val="tx1"/>
                </a:solidFill>
                <a:latin typeface="Trebuchet MS" pitchFamily="34" charset="0"/>
                <a:cs typeface="Arial" pitchFamily="34" charset="0"/>
              </a:rPr>
              <a:t>Avaliação</a:t>
            </a:r>
          </a:p>
        </p:txBody>
      </p:sp>
      <p:sp>
        <p:nvSpPr>
          <p:cNvPr id="23" name="Retângulo 22"/>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9" name="Retângulo 28"/>
          <p:cNvSpPr/>
          <p:nvPr/>
        </p:nvSpPr>
        <p:spPr>
          <a:xfrm>
            <a:off x="107504" y="256685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Avaliação</a:t>
            </a:r>
          </a:p>
        </p:txBody>
      </p:sp>
      <p:sp>
        <p:nvSpPr>
          <p:cNvPr id="30" name="Retângulo 29"/>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1" name="Retângulo 30"/>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2" name="Retângulo 31"/>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3" name="Retângulo 32"/>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4" name="Retângulo 33"/>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40" name="Retângulo 39"/>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3860796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259632" y="1577573"/>
            <a:ext cx="6696744" cy="2308324"/>
          </a:xfrm>
          <a:prstGeom prst="rect">
            <a:avLst/>
          </a:prstGeom>
          <a:ln>
            <a:solidFill>
              <a:srgbClr val="FF9900"/>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400" b="1" dirty="0">
              <a:solidFill>
                <a:schemeClr val="accent1">
                  <a:lumMod val="75000"/>
                </a:schemeClr>
              </a:solidFill>
            </a:endParaRPr>
          </a:p>
          <a:p>
            <a:r>
              <a:rPr lang="pt-BR" sz="2400" b="1" dirty="0"/>
              <a:t>A enfermeira teve uma conduta imprudente ao transportar um material </a:t>
            </a:r>
            <a:r>
              <a:rPr lang="pt-BR" sz="2400" b="1" dirty="0" err="1"/>
              <a:t>perfurocortante</a:t>
            </a:r>
            <a:r>
              <a:rPr lang="pt-BR" sz="2400" b="1" dirty="0"/>
              <a:t> pelo corredor, visto que, visando a redução do risco de acidentes, o resíduo deverá ser descartado no local em que foi gerado. </a:t>
            </a:r>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tx1"/>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5800016" y="4011910"/>
            <a:ext cx="2156360" cy="40011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Tree>
    <p:extLst>
      <p:ext uri="{BB962C8B-B14F-4D97-AF65-F5344CB8AC3E}">
        <p14:creationId xmlns:p14="http://schemas.microsoft.com/office/powerpoint/2010/main" val="3474256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259632" y="1549117"/>
            <a:ext cx="6696744" cy="2308324"/>
          </a:xfrm>
          <a:prstGeom prst="rect">
            <a:avLst/>
          </a:prstGeom>
          <a:ln>
            <a:solidFill>
              <a:srgbClr val="FFCC00"/>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400" b="1" dirty="0"/>
          </a:p>
          <a:p>
            <a:r>
              <a:rPr lang="pt-BR" sz="2400" b="1" dirty="0"/>
              <a:t>Em qualquer circunstância o material </a:t>
            </a:r>
            <a:r>
              <a:rPr lang="pt-BR" sz="2400" b="1" dirty="0" err="1"/>
              <a:t>perfurocortante</a:t>
            </a:r>
            <a:r>
              <a:rPr lang="pt-BR" sz="2400" b="1" dirty="0"/>
              <a:t> deve ser descartado em local apropriado, para evitar acidentes com risco de contaminação por material biológico. </a:t>
            </a:r>
          </a:p>
          <a:p>
            <a:endParaRPr lang="pt-BR" sz="2400" dirty="0"/>
          </a:p>
        </p:txBody>
      </p:sp>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chemeClr val="tx1"/>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5800016" y="3899832"/>
            <a:ext cx="2156360" cy="40011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
        <p:nvSpPr>
          <p:cNvPr id="9"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68048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259632" y="1577573"/>
            <a:ext cx="6696744" cy="2446824"/>
          </a:xfrm>
          <a:prstGeom prst="rect">
            <a:avLst/>
          </a:prstGeom>
          <a:ln>
            <a:solidFill>
              <a:srgbClr val="FFCC00"/>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900" b="1" dirty="0"/>
          </a:p>
          <a:p>
            <a:r>
              <a:rPr lang="pt-BR" sz="2400" b="1" dirty="0"/>
              <a:t>Independentemente da quantidade, o material </a:t>
            </a:r>
            <a:r>
              <a:rPr lang="pt-BR" sz="2400" b="1" dirty="0" err="1"/>
              <a:t>perfurocortante</a:t>
            </a:r>
            <a:r>
              <a:rPr lang="pt-BR" sz="2400" b="1" dirty="0"/>
              <a:t> oferece risco de ferir os profissionais que o manipulam. Em qualquer circunstância esse material deve ser descartado imediatamente em local apropriado, para evitar acidentes com risco biológico. </a:t>
            </a:r>
            <a:endParaRPr lang="pt-BR" sz="2400" dirty="0"/>
          </a:p>
        </p:txBody>
      </p:sp>
      <p:sp>
        <p:nvSpPr>
          <p:cNvPr id="7" name="Retângulo 6"/>
          <p:cNvSpPr/>
          <p:nvPr/>
        </p:nvSpPr>
        <p:spPr>
          <a:xfrm>
            <a:off x="1691680" y="973053"/>
            <a:ext cx="2993127" cy="400110"/>
          </a:xfrm>
          <a:prstGeom prst="rect">
            <a:avLst/>
          </a:prstGeom>
        </p:spPr>
        <p:txBody>
          <a:bodyPr wrap="none">
            <a:spAutoFit/>
          </a:bodyPr>
          <a:lstStyle/>
          <a:p>
            <a:r>
              <a:rPr lang="pt-BR" sz="2000" b="1" cap="small" dirty="0">
                <a:solidFill>
                  <a:schemeClr val="tx1"/>
                </a:solidFill>
                <a:latin typeface="Trebuchet MS" pitchFamily="34" charset="0"/>
                <a:cs typeface="Arial" pitchFamily="34" charset="0"/>
              </a:rPr>
              <a:t>Parabéns! Você acertou!</a:t>
            </a:r>
          </a:p>
        </p:txBody>
      </p:sp>
      <p:sp>
        <p:nvSpPr>
          <p:cNvPr id="8" name="Retângulo 7">
            <a:hlinkClick r:id="rId2" action="ppaction://hlinksldjump"/>
          </p:cNvPr>
          <p:cNvSpPr/>
          <p:nvPr/>
        </p:nvSpPr>
        <p:spPr>
          <a:xfrm>
            <a:off x="5925051" y="4090358"/>
            <a:ext cx="2031325" cy="40011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solidFill>
                  <a:schemeClr val="tx1"/>
                </a:solidFill>
              </a:rPr>
              <a:t>Vá para o </a:t>
            </a:r>
            <a:r>
              <a:rPr lang="pt-BR" sz="2000" b="1" dirty="0">
                <a:solidFill>
                  <a:srgbClr val="FF6600"/>
                </a:solidFill>
              </a:rPr>
              <a:t>Caso 2</a:t>
            </a:r>
            <a:r>
              <a:rPr lang="pt-BR" sz="2000" b="1" dirty="0">
                <a:solidFill>
                  <a:schemeClr val="tx1"/>
                </a:solidFill>
              </a:rPr>
              <a:t>!</a:t>
            </a:r>
            <a:endParaRPr lang="pt-BR" sz="2000" dirty="0">
              <a:solidFill>
                <a:schemeClr val="tx1"/>
              </a:solidFill>
            </a:endParaRPr>
          </a:p>
        </p:txBody>
      </p:sp>
      <p:sp>
        <p:nvSpPr>
          <p:cNvPr id="9"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2453066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5" name="Retângulo 4"/>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rPr>
              <a:t>Bem-vindos!!</a:t>
            </a:r>
          </a:p>
        </p:txBody>
      </p:sp>
      <p:sp>
        <p:nvSpPr>
          <p:cNvPr id="7" name="Retângulo 6"/>
          <p:cNvSpPr/>
          <p:nvPr/>
        </p:nvSpPr>
        <p:spPr>
          <a:xfrm>
            <a:off x="107504" y="1138078"/>
            <a:ext cx="1188000" cy="292840"/>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8" name="Retângulo 7"/>
          <p:cNvSpPr/>
          <p:nvPr/>
        </p:nvSpPr>
        <p:spPr>
          <a:xfrm>
            <a:off x="107504" y="1489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9" name="Retângulo 8"/>
          <p:cNvSpPr/>
          <p:nvPr/>
        </p:nvSpPr>
        <p:spPr>
          <a:xfrm>
            <a:off x="107504" y="18487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
        <p:nvSpPr>
          <p:cNvPr id="10" name="Retângulo 9"/>
          <p:cNvSpPr/>
          <p:nvPr/>
        </p:nvSpPr>
        <p:spPr>
          <a:xfrm>
            <a:off x="107504" y="220779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11" name="Retângulo 10"/>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2" name="Retângulo 11"/>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6" name="Retângulo 15"/>
          <p:cNvSpPr/>
          <p:nvPr/>
        </p:nvSpPr>
        <p:spPr>
          <a:xfrm>
            <a:off x="1979712" y="773316"/>
            <a:ext cx="5904656" cy="369332"/>
          </a:xfrm>
          <a:prstGeom prst="rect">
            <a:avLst/>
          </a:prstGeom>
          <a:noFill/>
        </p:spPr>
        <p:txBody>
          <a:bodyPr wrap="square">
            <a:spAutoFit/>
          </a:bodyPr>
          <a:lstStyle/>
          <a:p>
            <a:pPr algn="just"/>
            <a:r>
              <a:rPr lang="pt-BR" sz="1800" b="1" cap="small" dirty="0">
                <a:solidFill>
                  <a:schemeClr val="tx1"/>
                </a:solidFill>
                <a:latin typeface="Trebuchet MS" pitchFamily="34" charset="0"/>
                <a:cs typeface="Arial" pitchFamily="34" charset="0"/>
              </a:rPr>
              <a:t>Bem-Vindos</a:t>
            </a:r>
            <a:r>
              <a:rPr lang="pt-BR" sz="1800" b="1" dirty="0">
                <a:solidFill>
                  <a:schemeClr val="tx1"/>
                </a:solidFill>
                <a:latin typeface="Trebuchet MS" pitchFamily="34" charset="0"/>
                <a:cs typeface="Arial" pitchFamily="34" charset="0"/>
              </a:rPr>
              <a:t>!!!</a:t>
            </a:r>
          </a:p>
        </p:txBody>
      </p:sp>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lumMod val="95000"/>
                    <a:lumOff val="5000"/>
                  </a:schemeClr>
                </a:solidFill>
              </a:rPr>
              <a:t>voltar</a:t>
            </a:r>
          </a:p>
        </p:txBody>
      </p:sp>
      <p:sp>
        <p:nvSpPr>
          <p:cNvPr id="14" name="Divisa 13">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lumMod val="95000"/>
                  <a:lumOff val="5000"/>
                </a:schemeClr>
              </a:solidFill>
            </a:endParaRPr>
          </a:p>
        </p:txBody>
      </p:sp>
      <p:sp>
        <p:nvSpPr>
          <p:cNvPr id="17" name="Retângulo 16"/>
          <p:cNvSpPr/>
          <p:nvPr/>
        </p:nvSpPr>
        <p:spPr>
          <a:xfrm>
            <a:off x="107503" y="3284970"/>
            <a:ext cx="1196363"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pic>
        <p:nvPicPr>
          <p:cNvPr id="2" name="Imagem 1"/>
          <p:cNvPicPr>
            <a:picLocks noChangeAspect="1"/>
          </p:cNvPicPr>
          <p:nvPr/>
        </p:nvPicPr>
        <p:blipFill>
          <a:blip r:embed="rId4"/>
          <a:stretch>
            <a:fillRect/>
          </a:stretch>
        </p:blipFill>
        <p:spPr>
          <a:xfrm>
            <a:off x="1547664" y="2156507"/>
            <a:ext cx="1723799" cy="2364968"/>
          </a:xfrm>
          <a:prstGeom prst="rect">
            <a:avLst/>
          </a:prstGeom>
        </p:spPr>
      </p:pic>
      <p:sp>
        <p:nvSpPr>
          <p:cNvPr id="3" name="Retângulo 2"/>
          <p:cNvSpPr/>
          <p:nvPr/>
        </p:nvSpPr>
        <p:spPr>
          <a:xfrm>
            <a:off x="3515260" y="1585992"/>
            <a:ext cx="5377220" cy="2354491"/>
          </a:xfrm>
          <a:prstGeom prst="rect">
            <a:avLst/>
          </a:prstGeom>
        </p:spPr>
        <p:txBody>
          <a:bodyPr wrap="square">
            <a:spAutoFit/>
          </a:bodyPr>
          <a:lstStyle/>
          <a:p>
            <a:r>
              <a:rPr lang="pt-BR" dirty="0">
                <a:solidFill>
                  <a:schemeClr val="tx1"/>
                </a:solidFill>
              </a:rPr>
              <a:t>Esta Web Quest foi desenvolvida como parte do Projeto FAPESP </a:t>
            </a:r>
          </a:p>
          <a:p>
            <a:pPr algn="ctr"/>
            <a:endParaRPr lang="pt-BR" dirty="0">
              <a:solidFill>
                <a:schemeClr val="tx1"/>
              </a:solidFill>
            </a:endParaRPr>
          </a:p>
          <a:p>
            <a:pPr algn="ctr">
              <a:lnSpc>
                <a:spcPct val="150000"/>
              </a:lnSpc>
            </a:pPr>
            <a:r>
              <a:rPr lang="pt-BR" b="1" i="1" dirty="0">
                <a:solidFill>
                  <a:schemeClr val="tx1"/>
                </a:solidFill>
              </a:rPr>
              <a:t>“Desenvolvimento de estratégia educativa em precauções para a transmissão de microrganismos na </a:t>
            </a:r>
          </a:p>
          <a:p>
            <a:pPr algn="ctr">
              <a:lnSpc>
                <a:spcPct val="150000"/>
              </a:lnSpc>
            </a:pPr>
            <a:r>
              <a:rPr lang="pt-BR" b="1" i="1" dirty="0">
                <a:solidFill>
                  <a:schemeClr val="tx1"/>
                </a:solidFill>
              </a:rPr>
              <a:t>atenção primária em saúde”</a:t>
            </a:r>
          </a:p>
          <a:p>
            <a:pPr algn="just"/>
            <a:endParaRPr lang="pt-BR" dirty="0">
              <a:solidFill>
                <a:schemeClr val="tx1"/>
              </a:solidFill>
            </a:endParaRPr>
          </a:p>
          <a:p>
            <a:pPr algn="just"/>
            <a:endParaRPr lang="pt-BR" dirty="0">
              <a:solidFill>
                <a:schemeClr val="tx1"/>
              </a:solidFill>
            </a:endParaRPr>
          </a:p>
          <a:p>
            <a:pPr algn="just"/>
            <a:endParaRPr lang="pt-BR" dirty="0">
              <a:solidFill>
                <a:schemeClr val="tx1"/>
              </a:solidFill>
            </a:endParaRPr>
          </a:p>
          <a:p>
            <a:r>
              <a:rPr lang="pt-BR" b="1" dirty="0">
                <a:solidFill>
                  <a:schemeClr val="tx1"/>
                </a:solidFill>
              </a:rPr>
              <a:t>Público alvo: </a:t>
            </a:r>
            <a:r>
              <a:rPr lang="pt-BR" dirty="0">
                <a:solidFill>
                  <a:schemeClr val="tx1"/>
                </a:solidFill>
              </a:rPr>
              <a:t>Profissionais de Saúde da Atenção Primária.</a:t>
            </a:r>
          </a:p>
        </p:txBody>
      </p:sp>
    </p:spTree>
    <p:extLst>
      <p:ext uri="{BB962C8B-B14F-4D97-AF65-F5344CB8AC3E}">
        <p14:creationId xmlns:p14="http://schemas.microsoft.com/office/powerpoint/2010/main" val="272676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259632" y="1577573"/>
            <a:ext cx="6624736" cy="1815882"/>
          </a:xfrm>
          <a:prstGeom prst="rect">
            <a:avLst/>
          </a:prstGeom>
          <a:ln>
            <a:solidFill>
              <a:srgbClr val="FFCC00"/>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400" b="1" dirty="0" err="1"/>
              <a:t>Reencapar</a:t>
            </a:r>
            <a:r>
              <a:rPr lang="pt-BR" sz="2400" b="1" dirty="0"/>
              <a:t> agulhas/lancetas é uma prática não recomendada, visto que traz um risco grande de perfuração para quem o realiza. </a:t>
            </a:r>
          </a:p>
          <a:p>
            <a:endParaRPr lang="pt-BR" sz="2000" dirty="0"/>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tx1"/>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5731462" y="3507854"/>
            <a:ext cx="2156360" cy="40011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
        <p:nvSpPr>
          <p:cNvPr id="7"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531541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788"/>
          <a:stretch/>
        </p:blipFill>
        <p:spPr bwMode="auto">
          <a:xfrm rot="10800000">
            <a:off x="1691681" y="2495766"/>
            <a:ext cx="3015041" cy="245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ângulo 23">
            <a:hlinkClick r:id="rId3" action="ppaction://hlinksldjump"/>
          </p:cNvPr>
          <p:cNvSpPr/>
          <p:nvPr/>
        </p:nvSpPr>
        <p:spPr>
          <a:xfrm>
            <a:off x="4073748" y="2874193"/>
            <a:ext cx="3306564" cy="338554"/>
          </a:xfrm>
          <a:prstGeom prst="rect">
            <a:avLst/>
          </a:prstGeom>
          <a:solidFill>
            <a:schemeClr val="bg1"/>
          </a:solidFill>
          <a:ln>
            <a:solidFill>
              <a:srgbClr val="FF66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pt-BR" sz="1600" b="1" dirty="0">
                <a:solidFill>
                  <a:srgbClr val="FF6600"/>
                </a:solidFill>
              </a:rPr>
              <a:t>Caso 2: Medicação no Domicílio</a:t>
            </a:r>
          </a:p>
        </p:txBody>
      </p:sp>
      <p:sp>
        <p:nvSpPr>
          <p:cNvPr id="31"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0" name="Retângulo 19"/>
          <p:cNvSpPr/>
          <p:nvPr/>
        </p:nvSpPr>
        <p:spPr>
          <a:xfrm>
            <a:off x="1509065" y="771549"/>
            <a:ext cx="1192955" cy="369332"/>
          </a:xfrm>
          <a:prstGeom prst="rect">
            <a:avLst/>
          </a:prstGeom>
        </p:spPr>
        <p:txBody>
          <a:bodyPr wrap="none">
            <a:spAutoFit/>
          </a:bodyPr>
          <a:lstStyle/>
          <a:p>
            <a:pPr algn="just"/>
            <a:r>
              <a:rPr lang="pt-BR" sz="1800" b="1" cap="small" dirty="0">
                <a:solidFill>
                  <a:schemeClr val="tx1"/>
                </a:solidFill>
                <a:latin typeface="Trebuchet MS" pitchFamily="34" charset="0"/>
                <a:cs typeface="Arial" pitchFamily="34" charset="0"/>
              </a:rPr>
              <a:t>Avaliação</a:t>
            </a:r>
          </a:p>
        </p:txBody>
      </p:sp>
      <p:sp>
        <p:nvSpPr>
          <p:cNvPr id="36" name="Retângulo 35"/>
          <p:cNvSpPr/>
          <p:nvPr/>
        </p:nvSpPr>
        <p:spPr>
          <a:xfrm>
            <a:off x="1763688" y="1472466"/>
            <a:ext cx="6480720" cy="307777"/>
          </a:xfrm>
          <a:prstGeom prst="rect">
            <a:avLst/>
          </a:prstGeom>
          <a:solidFill>
            <a:srgbClr val="FFFF79"/>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dirty="0">
                <a:solidFill>
                  <a:schemeClr val="tx1"/>
                </a:solidFill>
                <a:latin typeface="Arial" panose="020B0604020202020204" pitchFamily="34" charset="0"/>
                <a:cs typeface="Arial" panose="020B0604020202020204" pitchFamily="34" charset="0"/>
              </a:rPr>
              <a:t>Para iniciar a avaliação do </a:t>
            </a:r>
            <a:r>
              <a:rPr lang="pt-BR" b="1" dirty="0">
                <a:solidFill>
                  <a:srgbClr val="FF6600"/>
                </a:solidFill>
                <a:latin typeface="Arial" panose="020B0604020202020204" pitchFamily="34" charset="0"/>
                <a:cs typeface="Arial" panose="020B0604020202020204" pitchFamily="34" charset="0"/>
              </a:rPr>
              <a:t>Caso 2</a:t>
            </a:r>
            <a:r>
              <a:rPr lang="pt-BR" dirty="0">
                <a:solidFill>
                  <a:srgbClr val="FF6600"/>
                </a:solidFill>
                <a:latin typeface="Arial" panose="020B0604020202020204" pitchFamily="34" charset="0"/>
                <a:cs typeface="Arial" panose="020B0604020202020204" pitchFamily="34" charset="0"/>
              </a:rPr>
              <a:t> </a:t>
            </a:r>
            <a:r>
              <a:rPr lang="pt-BR" dirty="0">
                <a:solidFill>
                  <a:schemeClr val="tx1"/>
                </a:solidFill>
                <a:latin typeface="Arial" panose="020B0604020202020204" pitchFamily="34" charset="0"/>
                <a:cs typeface="Arial" panose="020B0604020202020204" pitchFamily="34" charset="0"/>
              </a:rPr>
              <a:t>você deve clicar no link abaixo! </a:t>
            </a:r>
          </a:p>
        </p:txBody>
      </p:sp>
      <p:sp>
        <p:nvSpPr>
          <p:cNvPr id="15" name="Retângulo 14"/>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16" name="Retângulo 15"/>
          <p:cNvSpPr/>
          <p:nvPr/>
        </p:nvSpPr>
        <p:spPr>
          <a:xfrm>
            <a:off x="107504" y="256685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Avaliação</a:t>
            </a:r>
          </a:p>
        </p:txBody>
      </p:sp>
      <p:sp>
        <p:nvSpPr>
          <p:cNvPr id="17" name="Retângulo 16"/>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8" name="Retângulo 17"/>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19" name="Retângulo 18"/>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2" name="Retângulo 21"/>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3" name="Retângulo 22"/>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6" name="Retângulo 25"/>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21" name="Divisa 20">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464174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6912768" cy="2908489"/>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sz="1800" b="1" dirty="0">
                <a:solidFill>
                  <a:srgbClr val="FF6600"/>
                </a:solidFill>
              </a:rPr>
              <a:t>Caso 2: Medicação no Domicílio</a:t>
            </a:r>
            <a:endParaRPr lang="pt-BR" sz="1800" dirty="0">
              <a:solidFill>
                <a:srgbClr val="FF6600"/>
              </a:solidFill>
            </a:endParaRPr>
          </a:p>
          <a:p>
            <a:r>
              <a:rPr lang="pt-BR" sz="1100" b="1" dirty="0"/>
              <a:t> </a:t>
            </a:r>
            <a:endParaRPr lang="pt-BR" sz="1100" dirty="0"/>
          </a:p>
          <a:p>
            <a:pPr>
              <a:spcAft>
                <a:spcPts val="300"/>
              </a:spcAft>
            </a:pPr>
            <a:r>
              <a:rPr lang="pt-BR" sz="1600" b="1" dirty="0"/>
              <a:t>E</a:t>
            </a:r>
            <a:r>
              <a:rPr lang="pt-BR" sz="1600" dirty="0"/>
              <a:t>m sua unidade, há um usuário que faz uso regular de medicação injetável no domicílio. </a:t>
            </a:r>
          </a:p>
          <a:p>
            <a:pPr>
              <a:spcAft>
                <a:spcPts val="300"/>
              </a:spcAft>
            </a:pPr>
            <a:r>
              <a:rPr lang="pt-BR" sz="1600" b="1" dirty="0"/>
              <a:t>O</a:t>
            </a:r>
            <a:r>
              <a:rPr lang="pt-BR" sz="1600" dirty="0"/>
              <a:t> agente comunitário de saúde vai até sua residência para uma visita, a fim de saber seu estado de saúde. </a:t>
            </a:r>
          </a:p>
          <a:p>
            <a:pPr>
              <a:spcAft>
                <a:spcPts val="300"/>
              </a:spcAft>
            </a:pPr>
            <a:r>
              <a:rPr lang="pt-BR" sz="1600" b="1" dirty="0"/>
              <a:t>C</a:t>
            </a:r>
            <a:r>
              <a:rPr lang="pt-BR" sz="1600" dirty="0"/>
              <a:t>hega, conversa e ao deixar o domicílio, o usuário lhe entrega os materiais utilizados por ele para a autoadministração da medicação. </a:t>
            </a:r>
          </a:p>
          <a:p>
            <a:pPr>
              <a:spcAft>
                <a:spcPts val="300"/>
              </a:spcAft>
            </a:pPr>
            <a:r>
              <a:rPr lang="pt-BR" sz="1600" b="1" dirty="0"/>
              <a:t>A</a:t>
            </a:r>
            <a:r>
              <a:rPr lang="pt-BR" sz="1600" dirty="0"/>
              <a:t>s seringas e agulhas utilizadas, em pouca quantidade, encontram-se em uma embalagem de papel, “mais resistente”, segundo o usuário. </a:t>
            </a:r>
          </a:p>
          <a:p>
            <a:pPr>
              <a:spcAft>
                <a:spcPts val="300"/>
              </a:spcAft>
            </a:pPr>
            <a:r>
              <a:rPr lang="pt-BR" sz="1600" b="1" dirty="0"/>
              <a:t>E</a:t>
            </a:r>
            <a:r>
              <a:rPr lang="pt-BR" sz="1600" dirty="0"/>
              <a:t>le leva à unidade para o descarte adequado em recipiente rígido.</a:t>
            </a:r>
          </a:p>
        </p:txBody>
      </p:sp>
      <p:sp>
        <p:nvSpPr>
          <p:cNvPr id="21" name="Divisa 20">
            <a:hlinkClick r:id="rId2"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4" name="Retângulo 23">
            <a:hlinkClick r:id="rId3" action="ppaction://hlinksldjump"/>
          </p:cNvPr>
          <p:cNvSpPr/>
          <p:nvPr/>
        </p:nvSpPr>
        <p:spPr>
          <a:xfrm>
            <a:off x="107504" y="4731990"/>
            <a:ext cx="1512168"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Rever a Síntese</a:t>
            </a:r>
          </a:p>
        </p:txBody>
      </p:sp>
      <p:sp>
        <p:nvSpPr>
          <p:cNvPr id="15"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7" name="Retângulo 16"/>
          <p:cNvSpPr/>
          <p:nvPr/>
        </p:nvSpPr>
        <p:spPr>
          <a:xfrm>
            <a:off x="1509065" y="771549"/>
            <a:ext cx="1192955" cy="369332"/>
          </a:xfrm>
          <a:prstGeom prst="rect">
            <a:avLst/>
          </a:prstGeom>
        </p:spPr>
        <p:txBody>
          <a:bodyPr wrap="none">
            <a:spAutoFit/>
          </a:bodyPr>
          <a:lstStyle/>
          <a:p>
            <a:pPr algn="just"/>
            <a:r>
              <a:rPr lang="pt-BR" sz="1800" b="1" cap="small" dirty="0">
                <a:solidFill>
                  <a:schemeClr val="tx1"/>
                </a:solidFill>
                <a:latin typeface="Trebuchet MS" pitchFamily="34" charset="0"/>
                <a:cs typeface="Arial" pitchFamily="34" charset="0"/>
              </a:rPr>
              <a:t>Avaliação</a:t>
            </a:r>
          </a:p>
        </p:txBody>
      </p:sp>
      <p:sp>
        <p:nvSpPr>
          <p:cNvPr id="18" name="Retângulo 17"/>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19" name="Retângulo 18"/>
          <p:cNvSpPr/>
          <p:nvPr/>
        </p:nvSpPr>
        <p:spPr>
          <a:xfrm>
            <a:off x="107504" y="256685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Avaliação</a:t>
            </a:r>
          </a:p>
        </p:txBody>
      </p:sp>
      <p:sp>
        <p:nvSpPr>
          <p:cNvPr id="20" name="Retângulo 19"/>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2" name="Retângulo 21"/>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7" name="Retângulo 26"/>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8" name="Retângulo 27"/>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9" name="Retângulo 28"/>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0" name="Retângulo 29"/>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359061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0" name="Retângulo 29"/>
          <p:cNvSpPr/>
          <p:nvPr/>
        </p:nvSpPr>
        <p:spPr>
          <a:xfrm>
            <a:off x="1619672" y="1262246"/>
            <a:ext cx="4824536" cy="2677656"/>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Descarte de </a:t>
            </a:r>
            <a:r>
              <a:rPr lang="pt-BR" b="1" dirty="0" err="1"/>
              <a:t>Perfurocortante</a:t>
            </a:r>
            <a:endParaRPr lang="pt-BR" b="1" dirty="0"/>
          </a:p>
          <a:p>
            <a:pPr algn="ctr"/>
            <a:r>
              <a:rPr lang="pt-BR" dirty="0"/>
              <a:t> </a:t>
            </a:r>
          </a:p>
          <a:p>
            <a:r>
              <a:rPr lang="pt-BR" dirty="0"/>
              <a:t>A administração de medicações injetáveis gera materiais </a:t>
            </a:r>
            <a:r>
              <a:rPr lang="pt-BR" dirty="0" err="1"/>
              <a:t>perfurocortantes</a:t>
            </a:r>
            <a:r>
              <a:rPr lang="pt-BR" dirty="0"/>
              <a:t> e consequentemente uma preocupação com o destino final desse resíduo.</a:t>
            </a:r>
          </a:p>
          <a:p>
            <a:endParaRPr lang="pt-BR" dirty="0"/>
          </a:p>
          <a:p>
            <a:r>
              <a:rPr lang="pt-BR" dirty="0"/>
              <a:t>Essa é uma prática frequente na APS decorrente principalmente da administração de medicações e de vacinas. </a:t>
            </a:r>
          </a:p>
          <a:p>
            <a:endParaRPr lang="pt-BR" dirty="0"/>
          </a:p>
          <a:p>
            <a:r>
              <a:rPr lang="pt-BR" dirty="0"/>
              <a:t>Outra atividade geradora de resíduo </a:t>
            </a:r>
            <a:r>
              <a:rPr lang="pt-BR" dirty="0" err="1"/>
              <a:t>perfurocortante</a:t>
            </a:r>
            <a:r>
              <a:rPr lang="pt-BR" dirty="0"/>
              <a:t> é a coleta de sangue e a realização da glicemia capilar (</a:t>
            </a:r>
            <a:r>
              <a:rPr lang="pt-BR" dirty="0" err="1"/>
              <a:t>dextro</a:t>
            </a:r>
            <a:r>
              <a:rPr lang="pt-BR" dirty="0"/>
              <a:t>). </a:t>
            </a:r>
          </a:p>
          <a:p>
            <a:endParaRPr lang="pt-BR" dirty="0"/>
          </a:p>
        </p:txBody>
      </p:sp>
      <p:sp>
        <p:nvSpPr>
          <p:cNvPr id="21" name="Retângulo 20"/>
          <p:cNvSpPr/>
          <p:nvPr/>
        </p:nvSpPr>
        <p:spPr>
          <a:xfrm>
            <a:off x="1619672" y="690250"/>
            <a:ext cx="89639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Síntese</a:t>
            </a:r>
            <a:endParaRPr lang="pt-BR" sz="1800" dirty="0">
              <a:solidFill>
                <a:schemeClr val="tx1"/>
              </a:solidFill>
            </a:endParaRPr>
          </a:p>
        </p:txBody>
      </p:sp>
      <p:sp>
        <p:nvSpPr>
          <p:cNvPr id="38"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
        <p:nvSpPr>
          <p:cNvPr id="16" name="Retângulo 15"/>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17" name="Retângulo 16"/>
          <p:cNvSpPr/>
          <p:nvPr/>
        </p:nvSpPr>
        <p:spPr>
          <a:xfrm>
            <a:off x="107504" y="256685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Avaliação</a:t>
            </a:r>
          </a:p>
        </p:txBody>
      </p:sp>
      <p:sp>
        <p:nvSpPr>
          <p:cNvPr id="18" name="Retângulo 17"/>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9" name="Retângulo 18"/>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2" name="Retângulo 21"/>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3" name="Retângulo 22"/>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4" name="Retângulo 23"/>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7" name="Retângulo 26"/>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pic>
        <p:nvPicPr>
          <p:cNvPr id="25" name="Imagem 2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2000" contrast="37000"/>
                    </a14:imgEffect>
                  </a14:imgLayer>
                </a14:imgProps>
              </a:ext>
              <a:ext uri="{28A0092B-C50C-407E-A947-70E740481C1C}">
                <a14:useLocalDpi xmlns:a14="http://schemas.microsoft.com/office/drawing/2010/main" val="0"/>
              </a:ext>
            </a:extLst>
          </a:blip>
          <a:srcRect l="9191" r="8466" b="12196"/>
          <a:stretch/>
        </p:blipFill>
        <p:spPr>
          <a:xfrm rot="5400000">
            <a:off x="5682347" y="1593865"/>
            <a:ext cx="4176466" cy="1955768"/>
          </a:xfrm>
          <a:prstGeom prst="rect">
            <a:avLst/>
          </a:prstGeom>
        </p:spPr>
      </p:pic>
    </p:spTree>
    <p:extLst>
      <p:ext uri="{BB962C8B-B14F-4D97-AF65-F5344CB8AC3E}">
        <p14:creationId xmlns:p14="http://schemas.microsoft.com/office/powerpoint/2010/main" val="2509516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5060"/>
          <a:stretch/>
        </p:blipFill>
        <p:spPr bwMode="auto">
          <a:xfrm>
            <a:off x="7110423" y="1645518"/>
            <a:ext cx="1926073" cy="2006352"/>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tângulo 14">
            <a:hlinkClick r:id="rId3"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4"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9" name="Retângulo 38"/>
          <p:cNvSpPr/>
          <p:nvPr/>
        </p:nvSpPr>
        <p:spPr>
          <a:xfrm>
            <a:off x="1619672" y="1267762"/>
            <a:ext cx="5471848" cy="3247043"/>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p>
          <a:p>
            <a:r>
              <a:rPr lang="pt-BR" dirty="0"/>
              <a:t>Após a realização do procedimento gerador de </a:t>
            </a:r>
            <a:r>
              <a:rPr lang="pt-BR" dirty="0" err="1"/>
              <a:t>perfurocortante</a:t>
            </a:r>
            <a:r>
              <a:rPr lang="pt-BR" dirty="0"/>
              <a:t> deve-se proceder o descarte adequado do material utilizado, em recipientes próprios. </a:t>
            </a:r>
          </a:p>
          <a:p>
            <a:endParaRPr lang="pt-BR" dirty="0"/>
          </a:p>
          <a:p>
            <a:r>
              <a:rPr lang="pt-BR" dirty="0"/>
              <a:t>As unidades de saúde devem possuir tais recursos, ou seja, recipientes rígidos, identificados para esse fim e localizados próximos ao ponto de assistência das ações geradoras de tais resíduos. </a:t>
            </a:r>
          </a:p>
          <a:p>
            <a:endParaRPr lang="pt-BR" sz="1200" dirty="0"/>
          </a:p>
          <a:p>
            <a:r>
              <a:rPr lang="pt-BR" dirty="0"/>
              <a:t>No caso de usuários de medicação injetável em domicílio, esses geram, diariamente, resíduos infectantes semelhantes aos produzidos em instituições de saúde, decorrentes da </a:t>
            </a:r>
            <a:r>
              <a:rPr lang="pt-BR" dirty="0" err="1"/>
              <a:t>autoaplicação</a:t>
            </a:r>
            <a:r>
              <a:rPr lang="pt-BR" dirty="0"/>
              <a:t> de insulina e realização da glicemia capilar, por exemplo.</a:t>
            </a:r>
          </a:p>
          <a:p>
            <a:endParaRPr lang="pt-BR" sz="1200" dirty="0"/>
          </a:p>
          <a:p>
            <a:pPr marL="266700" lvl="6" indent="-266700">
              <a:spcAft>
                <a:spcPts val="600"/>
              </a:spcAft>
            </a:pPr>
            <a:endParaRPr lang="pt-BR" dirty="0"/>
          </a:p>
        </p:txBody>
      </p:sp>
      <p:sp>
        <p:nvSpPr>
          <p:cNvPr id="16" name="Retângulo 15"/>
          <p:cNvSpPr/>
          <p:nvPr/>
        </p:nvSpPr>
        <p:spPr>
          <a:xfrm>
            <a:off x="1619672" y="690250"/>
            <a:ext cx="89639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Síntese</a:t>
            </a:r>
            <a:endParaRPr lang="pt-BR" sz="1800" dirty="0">
              <a:solidFill>
                <a:schemeClr val="tx1"/>
              </a:solidFill>
            </a:endParaRPr>
          </a:p>
        </p:txBody>
      </p:sp>
      <p:sp>
        <p:nvSpPr>
          <p:cNvPr id="35"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
        <p:nvSpPr>
          <p:cNvPr id="22" name="Retângulo 21"/>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24" name="Retângulo 23"/>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5" name="Retângulo 24"/>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8" name="Retângulo 27"/>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9" name="Retângulo 28"/>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0" name="Retângulo 29"/>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1" name="Retângulo 30"/>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40" name="Retângulo 39"/>
          <p:cNvSpPr/>
          <p:nvPr/>
        </p:nvSpPr>
        <p:spPr>
          <a:xfrm>
            <a:off x="1619672" y="1285185"/>
            <a:ext cx="6840000" cy="1646605"/>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pt-BR" sz="800" dirty="0"/>
              <a:t> </a:t>
            </a:r>
          </a:p>
          <a:p>
            <a:pPr>
              <a:spcAft>
                <a:spcPts val="600"/>
              </a:spcAft>
            </a:pPr>
            <a:r>
              <a:rPr lang="pt-BR" dirty="0"/>
              <a:t>Esses resíduos não devem, em hipótese alguma, ser descartados em lixo comum, pois contém resíduos biológicos, que mesmo em pequenas quantidades, colocam em risco tanto os trabalhadores da coleta pública de lixo, quanto o meio ambiente. </a:t>
            </a:r>
          </a:p>
          <a:p>
            <a:pPr>
              <a:spcAft>
                <a:spcPts val="600"/>
              </a:spcAft>
            </a:pPr>
            <a:r>
              <a:rPr lang="pt-BR" dirty="0"/>
              <a:t>Por isso o mesmo deverá ser descartado em recipientes rígidos (caixa para </a:t>
            </a:r>
            <a:r>
              <a:rPr lang="pt-BR" dirty="0" err="1"/>
              <a:t>perfurocortante</a:t>
            </a:r>
            <a:r>
              <a:rPr lang="pt-BR" dirty="0"/>
              <a:t>) e encaminhados à unidade de saúde para destinação adequada. </a:t>
            </a:r>
          </a:p>
          <a:p>
            <a:pPr>
              <a:spcAft>
                <a:spcPts val="600"/>
              </a:spcAft>
            </a:pPr>
            <a:endParaRPr lang="pt-BR" sz="800" dirty="0"/>
          </a:p>
        </p:txBody>
      </p:sp>
      <p:sp>
        <p:nvSpPr>
          <p:cNvPr id="16" name="Retângulo 15"/>
          <p:cNvSpPr/>
          <p:nvPr/>
        </p:nvSpPr>
        <p:spPr>
          <a:xfrm>
            <a:off x="1619672" y="690250"/>
            <a:ext cx="89639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Síntese</a:t>
            </a:r>
            <a:endParaRPr lang="pt-BR" sz="1800" dirty="0">
              <a:solidFill>
                <a:schemeClr val="tx1"/>
              </a:solidFill>
            </a:endParaRPr>
          </a:p>
        </p:txBody>
      </p:sp>
      <p:sp>
        <p:nvSpPr>
          <p:cNvPr id="34"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pic>
        <p:nvPicPr>
          <p:cNvPr id="35" name="Picture 2" descr="Resultado de imagem para descarte correto de perfurocort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003798"/>
            <a:ext cx="3096344" cy="187569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Retângulo 22"/>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25" name="Retângulo 24"/>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7" name="Retângulo 26"/>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8" name="Retângulo 27"/>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9" name="Retângulo 28"/>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0" name="Retângulo 29"/>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1" name="Retângulo 30"/>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2" name="Retângulo 31"/>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7272808" cy="3062377"/>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rgbClr val="FF6600"/>
                </a:solidFill>
              </a:rPr>
              <a:t>Caso 2: </a:t>
            </a:r>
            <a:r>
              <a:rPr lang="pt-BR" sz="1100" b="1" dirty="0">
                <a:solidFill>
                  <a:srgbClr val="FF6600"/>
                </a:solidFill>
              </a:rPr>
              <a:t> </a:t>
            </a:r>
            <a:r>
              <a:rPr lang="pt-BR" b="1" dirty="0">
                <a:solidFill>
                  <a:srgbClr val="FF6600"/>
                </a:solidFill>
              </a:rPr>
              <a:t>Em relação à medicação segura e descarte de </a:t>
            </a:r>
            <a:r>
              <a:rPr lang="pt-BR" b="1" dirty="0" err="1">
                <a:solidFill>
                  <a:srgbClr val="FF6600"/>
                </a:solidFill>
              </a:rPr>
              <a:t>perfurocortante</a:t>
            </a:r>
            <a:r>
              <a:rPr lang="pt-BR" b="1" dirty="0">
                <a:solidFill>
                  <a:srgbClr val="FF6600"/>
                </a:solidFill>
              </a:rPr>
              <a:t>, escolha a alternativa correta:</a:t>
            </a:r>
          </a:p>
          <a:p>
            <a:r>
              <a:rPr lang="pt-BR" sz="1100" dirty="0"/>
              <a:t> </a:t>
            </a:r>
          </a:p>
          <a:p>
            <a:pPr marL="342900" lvl="0" indent="-249238">
              <a:buFont typeface="+mj-lt"/>
              <a:buAutoNum type="alphaUcPeriod"/>
            </a:pPr>
            <a:r>
              <a:rPr lang="pt-BR" dirty="0"/>
              <a:t>Como a quantidade de material era pequena, poderia ter sido descartado no lixo comum, no próprio domicílio. </a:t>
            </a:r>
          </a:p>
          <a:p>
            <a:pPr marL="342900" lvl="0" indent="-249238">
              <a:buFont typeface="+mj-lt"/>
              <a:buAutoNum type="alphaUcPeriod"/>
            </a:pPr>
            <a:endParaRPr lang="pt-BR" dirty="0"/>
          </a:p>
          <a:p>
            <a:pPr marL="342900" lvl="0" indent="-249238">
              <a:buFont typeface="+mj-lt"/>
              <a:buAutoNum type="alphaUcPeriod"/>
            </a:pPr>
            <a:r>
              <a:rPr lang="pt-BR" dirty="0"/>
              <a:t>A maneira como o usuário acondicionou esse resíduo, </a:t>
            </a:r>
            <a:r>
              <a:rPr lang="pt-BR" dirty="0" err="1"/>
              <a:t>perfurocortante</a:t>
            </a:r>
            <a:r>
              <a:rPr lang="pt-BR" dirty="0"/>
              <a:t> e com presença de material orgânico, foi correta, por se tratar de pequena quantidade.</a:t>
            </a:r>
          </a:p>
          <a:p>
            <a:pPr marL="342900" lvl="0" indent="-249238">
              <a:buFont typeface="+mj-lt"/>
              <a:buAutoNum type="alphaUcPeriod"/>
            </a:pPr>
            <a:endParaRPr lang="pt-BR" dirty="0"/>
          </a:p>
          <a:p>
            <a:pPr marL="342900" lvl="0" indent="-249238">
              <a:buFont typeface="+mj-lt"/>
              <a:buAutoNum type="alphaUcPeriod"/>
            </a:pPr>
            <a:r>
              <a:rPr lang="pt-BR" dirty="0"/>
              <a:t>O usuário é o responsável pelo descarte desse resíduo, não sendo sua responsabilidade orientá-lo.</a:t>
            </a:r>
          </a:p>
          <a:p>
            <a:pPr marL="342900" lvl="0" indent="-249238">
              <a:buFont typeface="+mj-lt"/>
              <a:buAutoNum type="alphaUcPeriod"/>
            </a:pPr>
            <a:endParaRPr lang="pt-BR" dirty="0"/>
          </a:p>
          <a:p>
            <a:pPr marL="342900" lvl="0" indent="-249238">
              <a:buFont typeface="+mj-lt"/>
              <a:buAutoNum type="alphaUcPeriod"/>
            </a:pPr>
            <a:r>
              <a:rPr lang="pt-BR" dirty="0"/>
              <a:t>O resíduo </a:t>
            </a:r>
            <a:r>
              <a:rPr lang="pt-BR" dirty="0" err="1"/>
              <a:t>perfurocortante</a:t>
            </a:r>
            <a:r>
              <a:rPr lang="pt-BR" dirty="0"/>
              <a:t> gerado no domicílio, mesmo que em pequenas quantidades, deveria ter sido descartado em recipiente rígido e depois levado à unidade de saúde.</a:t>
            </a:r>
          </a:p>
        </p:txBody>
      </p:sp>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Rever Caso 2</a:t>
            </a:r>
          </a:p>
        </p:txBody>
      </p:sp>
      <p:sp>
        <p:nvSpPr>
          <p:cNvPr id="37" name="Retângulo 36">
            <a:hlinkClick r:id="rId3" action="ppaction://hlinksldjump"/>
          </p:cNvPr>
          <p:cNvSpPr/>
          <p:nvPr/>
        </p:nvSpPr>
        <p:spPr>
          <a:xfrm>
            <a:off x="1811079" y="2031718"/>
            <a:ext cx="252000" cy="252000"/>
          </a:xfrm>
          <a:prstGeom prst="rect">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38" name="Retângulo 37">
            <a:hlinkClick r:id="rId4" action="ppaction://hlinksldjump"/>
          </p:cNvPr>
          <p:cNvSpPr/>
          <p:nvPr/>
        </p:nvSpPr>
        <p:spPr>
          <a:xfrm>
            <a:off x="1811079" y="2679790"/>
            <a:ext cx="252000" cy="252000"/>
          </a:xfrm>
          <a:prstGeom prst="rect">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39" name="Retângulo 38">
            <a:hlinkClick r:id="rId5" action="ppaction://hlinksldjump"/>
          </p:cNvPr>
          <p:cNvSpPr/>
          <p:nvPr/>
        </p:nvSpPr>
        <p:spPr>
          <a:xfrm>
            <a:off x="1811079" y="3327862"/>
            <a:ext cx="252000" cy="252000"/>
          </a:xfrm>
          <a:prstGeom prst="rect">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40" name="Retângulo 39">
            <a:hlinkClick r:id="rId6" action="ppaction://hlinksldjump"/>
          </p:cNvPr>
          <p:cNvSpPr/>
          <p:nvPr/>
        </p:nvSpPr>
        <p:spPr>
          <a:xfrm>
            <a:off x="1811079" y="3975934"/>
            <a:ext cx="252000" cy="252000"/>
          </a:xfrm>
          <a:prstGeom prst="rect">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19"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3" name="Retângulo 22"/>
          <p:cNvSpPr/>
          <p:nvPr/>
        </p:nvSpPr>
        <p:spPr>
          <a:xfrm>
            <a:off x="1509065" y="771549"/>
            <a:ext cx="1192955" cy="369332"/>
          </a:xfrm>
          <a:prstGeom prst="rect">
            <a:avLst/>
          </a:prstGeom>
        </p:spPr>
        <p:txBody>
          <a:bodyPr wrap="none">
            <a:spAutoFit/>
          </a:bodyPr>
          <a:lstStyle/>
          <a:p>
            <a:pPr algn="just"/>
            <a:r>
              <a:rPr lang="pt-BR" sz="1800" b="1" cap="small" dirty="0">
                <a:solidFill>
                  <a:schemeClr val="tx1"/>
                </a:solidFill>
                <a:latin typeface="Trebuchet MS" pitchFamily="34" charset="0"/>
                <a:cs typeface="Arial" pitchFamily="34" charset="0"/>
              </a:rPr>
              <a:t>Avaliação</a:t>
            </a:r>
          </a:p>
        </p:txBody>
      </p:sp>
      <p:sp>
        <p:nvSpPr>
          <p:cNvPr id="18" name="Retângulo 17"/>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20" name="Retângulo 19"/>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1" name="Retângulo 20"/>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2" name="Retângulo 21"/>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6" name="Retângulo 25"/>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2" name="Retângulo 31"/>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3" name="Retângulo 32"/>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4" name="Retângulo 33"/>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3749049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259632" y="1563638"/>
            <a:ext cx="6984776" cy="2246769"/>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Independentemente da quantidade, o material </a:t>
            </a:r>
            <a:r>
              <a:rPr lang="pt-BR" sz="2000" b="1" dirty="0" err="1"/>
              <a:t>perfurocortante</a:t>
            </a:r>
            <a:r>
              <a:rPr lang="pt-BR" sz="2000" b="1" dirty="0"/>
              <a:t> oferece risco de ferir os profissionais que o manipulam. Em qualquer circunstância esse material deve ser descartado imediatamente em local apropriado, para evitar acidentes com risco biológico.</a:t>
            </a:r>
            <a:endParaRPr lang="pt-BR" sz="2000" dirty="0"/>
          </a:p>
          <a:p>
            <a:endParaRPr lang="pt-BR" sz="2000" dirty="0"/>
          </a:p>
        </p:txBody>
      </p:sp>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rgbClr val="FF6600"/>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6088048" y="3899832"/>
            <a:ext cx="2156360" cy="400110"/>
          </a:xfrm>
          <a:prstGeom prst="rect">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Tree>
    <p:extLst>
      <p:ext uri="{BB962C8B-B14F-4D97-AF65-F5344CB8AC3E}">
        <p14:creationId xmlns:p14="http://schemas.microsoft.com/office/powerpoint/2010/main" val="3465792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rgbClr val="FF6600"/>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6088048" y="3611800"/>
            <a:ext cx="2156360" cy="400110"/>
          </a:xfrm>
          <a:prstGeom prst="rect">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
        <p:nvSpPr>
          <p:cNvPr id="6" name="Retângulo 5"/>
          <p:cNvSpPr/>
          <p:nvPr/>
        </p:nvSpPr>
        <p:spPr>
          <a:xfrm>
            <a:off x="1259632" y="1563638"/>
            <a:ext cx="6984776" cy="193899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Independentemente da quantidade, o material </a:t>
            </a:r>
            <a:r>
              <a:rPr lang="pt-BR" sz="2000" b="1" dirty="0" err="1"/>
              <a:t>perfurocortante</a:t>
            </a:r>
            <a:r>
              <a:rPr lang="pt-BR" sz="2000" b="1" dirty="0"/>
              <a:t> oferece risco de ferir os profissionais que o manipulam. Em qualquer circunstância esse material deve ser descartado imediatamente em local apropriado, para evitar acidentes com risco biológico.</a:t>
            </a:r>
            <a:endParaRPr lang="pt-BR" sz="2000" dirty="0"/>
          </a:p>
        </p:txBody>
      </p:sp>
      <p:sp>
        <p:nvSpPr>
          <p:cNvPr id="10"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1598494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403648" y="1563638"/>
            <a:ext cx="6624736" cy="193899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A unidade de saúde é responsável e possui recursos apropriados para a destinação de resíduos </a:t>
            </a:r>
            <a:r>
              <a:rPr lang="pt-BR" sz="2000" b="1" dirty="0" err="1"/>
              <a:t>perfurocortantes</a:t>
            </a:r>
            <a:r>
              <a:rPr lang="pt-BR" sz="2000" b="1" dirty="0"/>
              <a:t> que envolvam material biológico, e os profissionais de saúde têm o dever de orientar o usuário quanto ao descarte adequado.</a:t>
            </a:r>
            <a:endParaRPr lang="pt-BR" sz="2000" dirty="0"/>
          </a:p>
        </p:txBody>
      </p:sp>
      <p:sp>
        <p:nvSpPr>
          <p:cNvPr id="11"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2" name="Retângulo 11">
            <a:hlinkClick r:id="rId2" action="ppaction://hlinksldjump"/>
          </p:cNvPr>
          <p:cNvSpPr/>
          <p:nvPr/>
        </p:nvSpPr>
        <p:spPr>
          <a:xfrm>
            <a:off x="5872024" y="3651870"/>
            <a:ext cx="2156360" cy="400110"/>
          </a:xfrm>
          <a:prstGeom prst="rect">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
        <p:nvSpPr>
          <p:cNvPr id="6" name="Retângulo 5"/>
          <p:cNvSpPr/>
          <p:nvPr/>
        </p:nvSpPr>
        <p:spPr>
          <a:xfrm>
            <a:off x="1403648" y="1091520"/>
            <a:ext cx="4932761" cy="400110"/>
          </a:xfrm>
          <a:prstGeom prst="rect">
            <a:avLst/>
          </a:prstGeom>
        </p:spPr>
        <p:txBody>
          <a:bodyPr wrap="none">
            <a:spAutoFit/>
          </a:bodyPr>
          <a:lstStyle/>
          <a:p>
            <a:r>
              <a:rPr lang="pt-BR" sz="2000" b="1" cap="small" dirty="0">
                <a:solidFill>
                  <a:srgbClr val="FF6600"/>
                </a:solidFill>
                <a:latin typeface="Trebuchet MS" pitchFamily="34" charset="0"/>
                <a:cs typeface="Arial" pitchFamily="34" charset="0"/>
              </a:rPr>
              <a:t>Que pena! Essa não é a resposta correta! </a:t>
            </a:r>
          </a:p>
        </p:txBody>
      </p:sp>
    </p:spTree>
    <p:extLst>
      <p:ext uri="{BB962C8B-B14F-4D97-AF65-F5344CB8AC3E}">
        <p14:creationId xmlns:p14="http://schemas.microsoft.com/office/powerpoint/2010/main" val="34910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5" name="Retângulo 4"/>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7" name="Retângulo 6"/>
          <p:cNvSpPr/>
          <p:nvPr/>
        </p:nvSpPr>
        <p:spPr>
          <a:xfrm>
            <a:off x="107503" y="1130610"/>
            <a:ext cx="1188001"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Introdução</a:t>
            </a:r>
          </a:p>
        </p:txBody>
      </p:sp>
      <p:sp>
        <p:nvSpPr>
          <p:cNvPr id="8" name="Retângulo 7"/>
          <p:cNvSpPr/>
          <p:nvPr/>
        </p:nvSpPr>
        <p:spPr>
          <a:xfrm>
            <a:off x="107504" y="1489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9" name="Retângulo 8"/>
          <p:cNvSpPr/>
          <p:nvPr/>
        </p:nvSpPr>
        <p:spPr>
          <a:xfrm>
            <a:off x="107504" y="18487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
        <p:nvSpPr>
          <p:cNvPr id="10" name="Retângulo 9"/>
          <p:cNvSpPr/>
          <p:nvPr/>
        </p:nvSpPr>
        <p:spPr>
          <a:xfrm>
            <a:off x="107504" y="220779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11" name="Retângulo 10"/>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2" name="Retângulo 11"/>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6" name="Retângulo 15"/>
          <p:cNvSpPr/>
          <p:nvPr/>
        </p:nvSpPr>
        <p:spPr>
          <a:xfrm>
            <a:off x="1547664" y="771550"/>
            <a:ext cx="7200000" cy="369332"/>
          </a:xfrm>
          <a:prstGeom prst="rect">
            <a:avLst/>
          </a:prstGeom>
        </p:spPr>
        <p:txBody>
          <a:bodyPr wrap="square">
            <a:spAutoFit/>
          </a:bodyPr>
          <a:lstStyle/>
          <a:p>
            <a:pPr algn="just"/>
            <a:r>
              <a:rPr lang="pt-BR" sz="1800" b="1" cap="small" dirty="0">
                <a:solidFill>
                  <a:schemeClr val="tx1"/>
                </a:solidFill>
                <a:latin typeface="Trebuchet MS" pitchFamily="34" charset="0"/>
                <a:cs typeface="Arial" pitchFamily="34" charset="0"/>
              </a:rPr>
              <a:t>Introdução</a:t>
            </a:r>
            <a:endParaRPr lang="pt-BR" sz="1800" dirty="0">
              <a:solidFill>
                <a:schemeClr val="tx1"/>
              </a:solidFill>
            </a:endParaRPr>
          </a:p>
        </p:txBody>
      </p:sp>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lumMod val="95000"/>
                    <a:lumOff val="5000"/>
                  </a:schemeClr>
                </a:solidFill>
              </a:rPr>
              <a:t>voltar</a:t>
            </a:r>
          </a:p>
        </p:txBody>
      </p:sp>
      <p:sp>
        <p:nvSpPr>
          <p:cNvPr id="2" name="Retângulo 1"/>
          <p:cNvSpPr/>
          <p:nvPr/>
        </p:nvSpPr>
        <p:spPr>
          <a:xfrm>
            <a:off x="1619672" y="1263987"/>
            <a:ext cx="7055984" cy="2354491"/>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pt-BR" dirty="0">
                <a:solidFill>
                  <a:schemeClr val="tx1"/>
                </a:solidFill>
              </a:rPr>
              <a:t>A adesão dos trabalhadores da saúde às precauções-padrão (PP) e precauções específicas (PE) é essencial para prevenir a transmissão de microrganismos, tanto no ambiente hospitalar como na atenção primária à saúde (APS). A literatura apresenta poucos estudos referentes à adesão a essas precauções no ambiente extra hospitalar, em especial na APS.</a:t>
            </a:r>
          </a:p>
          <a:p>
            <a:pPr algn="just">
              <a:lnSpc>
                <a:spcPct val="150000"/>
              </a:lnSpc>
            </a:pPr>
            <a:r>
              <a:rPr lang="pt-BR" dirty="0">
                <a:solidFill>
                  <a:schemeClr val="tx1"/>
                </a:solidFill>
              </a:rPr>
              <a:t>O aumento da incidência de pacientes colonizados com microrganismos multirresistentes, a alta prevalência da tuberculose (TB) no país e surtos como o da gripe AH1N1, ampliam a necessidade de atenção aos riscos de transmissão de microrganismos na APS.</a:t>
            </a:r>
          </a:p>
        </p:txBody>
      </p:sp>
      <p:sp>
        <p:nvSpPr>
          <p:cNvPr id="17" name="Divisa 16">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lumMod val="95000"/>
                  <a:lumOff val="5000"/>
                </a:schemeClr>
              </a:solidFill>
            </a:endParaRPr>
          </a:p>
        </p:txBody>
      </p:sp>
      <p:sp>
        <p:nvSpPr>
          <p:cNvPr id="18" name="Retângulo 17"/>
          <p:cNvSpPr/>
          <p:nvPr/>
        </p:nvSpPr>
        <p:spPr>
          <a:xfrm>
            <a:off x="107503" y="3284970"/>
            <a:ext cx="1196363"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4020314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403648" y="1563638"/>
            <a:ext cx="6624736" cy="2554545"/>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Os resíduos </a:t>
            </a:r>
            <a:r>
              <a:rPr lang="pt-BR" sz="2000" b="1" dirty="0" err="1"/>
              <a:t>perfurocortantes</a:t>
            </a:r>
            <a:r>
              <a:rPr lang="pt-BR" sz="2000" b="1" dirty="0"/>
              <a:t> devem ser acondicionados em recipientes rígidos apropriados e levados para a unidade uma vez que esse tipo de resíduo</a:t>
            </a:r>
            <a:r>
              <a:rPr lang="pt-BR" sz="2000" b="1" strike="sngStrike" dirty="0"/>
              <a:t> </a:t>
            </a:r>
            <a:r>
              <a:rPr lang="pt-BR" sz="2000" b="1" dirty="0"/>
              <a:t>não pode ser descartado em lixo comum. Os recipientes rígidos evitam que as agulhas contaminadas perfurem o recipiente e evitam acidentes na manipulação do mesmo. </a:t>
            </a:r>
          </a:p>
          <a:p>
            <a:endParaRPr lang="pt-BR" sz="2000" dirty="0"/>
          </a:p>
        </p:txBody>
      </p:sp>
      <p:sp>
        <p:nvSpPr>
          <p:cNvPr id="11" name="Retângulo 10">
            <a:hlinkClick r:id="rId2" action="ppaction://hlinksldjump"/>
          </p:cNvPr>
          <p:cNvSpPr/>
          <p:nvPr/>
        </p:nvSpPr>
        <p:spPr>
          <a:xfrm>
            <a:off x="4932040" y="4249254"/>
            <a:ext cx="3082895" cy="400110"/>
          </a:xfrm>
          <a:prstGeom prst="rect">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solidFill>
                  <a:schemeClr val="tx1"/>
                </a:solidFill>
              </a:rPr>
              <a:t>Clique aqui para continuar!</a:t>
            </a:r>
            <a:endParaRPr lang="pt-BR" sz="2000" dirty="0">
              <a:solidFill>
                <a:schemeClr val="tx1"/>
              </a:solidFill>
            </a:endParaRPr>
          </a:p>
        </p:txBody>
      </p:sp>
      <p:sp>
        <p:nvSpPr>
          <p:cNvPr id="13"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6" name="Retângulo 5"/>
          <p:cNvSpPr/>
          <p:nvPr/>
        </p:nvSpPr>
        <p:spPr>
          <a:xfrm>
            <a:off x="1691680" y="1019512"/>
            <a:ext cx="3070071" cy="400110"/>
          </a:xfrm>
          <a:prstGeom prst="rect">
            <a:avLst/>
          </a:prstGeom>
        </p:spPr>
        <p:txBody>
          <a:bodyPr wrap="none">
            <a:spAutoFit/>
          </a:bodyPr>
          <a:lstStyle/>
          <a:p>
            <a:r>
              <a:rPr lang="pt-BR" sz="2000" b="1" cap="small" dirty="0">
                <a:solidFill>
                  <a:srgbClr val="FF6600"/>
                </a:solidFill>
                <a:latin typeface="Trebuchet MS" pitchFamily="34" charset="0"/>
                <a:cs typeface="Arial" pitchFamily="34" charset="0"/>
              </a:rPr>
              <a:t>Parabéns! Você acertou! </a:t>
            </a:r>
          </a:p>
        </p:txBody>
      </p:sp>
    </p:spTree>
    <p:extLst>
      <p:ext uri="{BB962C8B-B14F-4D97-AF65-F5344CB8AC3E}">
        <p14:creationId xmlns:p14="http://schemas.microsoft.com/office/powerpoint/2010/main" val="3367746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istofoli.com/biosseguranca/wp-content/uploads/2012/10/Dia-internacional-de-lavagem-das-m%C3%A3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147814"/>
            <a:ext cx="3002587" cy="1141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tângulo 1"/>
          <p:cNvSpPr/>
          <p:nvPr/>
        </p:nvSpPr>
        <p:spPr>
          <a:xfrm>
            <a:off x="1698560" y="771550"/>
            <a:ext cx="1260281"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Conclusão</a:t>
            </a:r>
            <a:endParaRPr lang="pt-BR" sz="1800" dirty="0">
              <a:solidFill>
                <a:schemeClr val="tx1"/>
              </a:solidFill>
            </a:endParaRPr>
          </a:p>
        </p:txBody>
      </p:sp>
      <p:sp>
        <p:nvSpPr>
          <p:cNvPr id="15"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7" name="Retângulo 16"/>
          <p:cNvSpPr/>
          <p:nvPr/>
        </p:nvSpPr>
        <p:spPr>
          <a:xfrm>
            <a:off x="1979712" y="1434138"/>
            <a:ext cx="5904656" cy="15696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14300" lvl="0" algn="ctr">
              <a:lnSpc>
                <a:spcPct val="150000"/>
              </a:lnSpc>
              <a:buClr>
                <a:srgbClr val="1C4587"/>
              </a:buClr>
              <a:buSzPct val="100000"/>
            </a:pPr>
            <a:r>
              <a:rPr lang="pt-BR" sz="1600" dirty="0">
                <a:solidFill>
                  <a:schemeClr val="tx1"/>
                </a:solidFill>
              </a:rPr>
              <a:t>A presente Web Quest é de caráter educativo, com a qual se espera ter contribuído com sua sensibilização e orientação sobre a importância da adoção de boas práticas para prevenção de transmissão de microrganismos na APS!</a:t>
            </a:r>
          </a:p>
        </p:txBody>
      </p:sp>
      <p:sp>
        <p:nvSpPr>
          <p:cNvPr id="14"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6" name="Retângulo 15"/>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18" name="Retângulo 17"/>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2" name="Retângulo 21"/>
          <p:cNvSpPr/>
          <p:nvPr/>
        </p:nvSpPr>
        <p:spPr>
          <a:xfrm>
            <a:off x="107504" y="292591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Conclusão</a:t>
            </a:r>
          </a:p>
        </p:txBody>
      </p:sp>
      <p:sp>
        <p:nvSpPr>
          <p:cNvPr id="23" name="Retângulo 22"/>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8" name="Retângulo 27"/>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9" name="Retângulo 28"/>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0" name="Retângulo 29"/>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1" name="Retângulo 30"/>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3945355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7740352"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sair</a:t>
            </a:r>
          </a:p>
        </p:txBody>
      </p:sp>
      <p:sp>
        <p:nvSpPr>
          <p:cNvPr id="19" name="Retângulo 18"/>
          <p:cNvSpPr/>
          <p:nvPr/>
        </p:nvSpPr>
        <p:spPr>
          <a:xfrm>
            <a:off x="1594800" y="770400"/>
            <a:ext cx="7200000" cy="1661993"/>
          </a:xfrm>
          <a:prstGeom prst="rect">
            <a:avLst/>
          </a:prstGeom>
        </p:spPr>
        <p:txBody>
          <a:bodyPr wrap="square">
            <a:spAutoFit/>
          </a:bodyPr>
          <a:lstStyle/>
          <a:p>
            <a:pPr algn="just"/>
            <a:r>
              <a:rPr lang="pt-BR" sz="1800" b="1" cap="small" dirty="0">
                <a:solidFill>
                  <a:schemeClr val="tx1"/>
                </a:solidFill>
                <a:latin typeface="Trebuchet MS" pitchFamily="34" charset="0"/>
                <a:cs typeface="Arial" pitchFamily="34" charset="0"/>
              </a:rPr>
              <a:t>Créditos</a:t>
            </a:r>
          </a:p>
          <a:p>
            <a:pPr algn="just"/>
            <a:endParaRPr lang="pt-BR" dirty="0">
              <a:solidFill>
                <a:schemeClr val="tx1"/>
              </a:solidFill>
            </a:endParaRPr>
          </a:p>
          <a:p>
            <a:pPr algn="just"/>
            <a:r>
              <a:rPr lang="pt-BR" dirty="0">
                <a:solidFill>
                  <a:schemeClr val="tx1"/>
                </a:solidFill>
              </a:rPr>
              <a:t>Web Quest de curta duração, desenvolvida como parte do </a:t>
            </a:r>
          </a:p>
          <a:p>
            <a:pPr algn="just"/>
            <a:r>
              <a:rPr lang="pt-BR" dirty="0">
                <a:solidFill>
                  <a:schemeClr val="tx1"/>
                </a:solidFill>
              </a:rPr>
              <a:t>                                                                    Projeto FAPESP – Processo nº 2014/08663-1</a:t>
            </a:r>
          </a:p>
          <a:p>
            <a:pPr algn="just"/>
            <a:r>
              <a:rPr lang="pt-BR" b="1" dirty="0">
                <a:solidFill>
                  <a:schemeClr val="tx1"/>
                </a:solidFill>
              </a:rPr>
              <a:t>Público alvo: </a:t>
            </a:r>
            <a:r>
              <a:rPr lang="pt-BR" dirty="0">
                <a:solidFill>
                  <a:schemeClr val="tx1"/>
                </a:solidFill>
              </a:rPr>
              <a:t>profissionais de enfermagem da atenção primária em saúde.</a:t>
            </a:r>
          </a:p>
          <a:p>
            <a:pPr algn="just"/>
            <a:r>
              <a:rPr lang="pt-BR" b="1" dirty="0">
                <a:solidFill>
                  <a:schemeClr val="tx1"/>
                </a:solidFill>
              </a:rPr>
              <a:t>Data da criação: </a:t>
            </a:r>
            <a:r>
              <a:rPr lang="pt-BR" dirty="0">
                <a:solidFill>
                  <a:schemeClr val="tx1"/>
                </a:solidFill>
              </a:rPr>
              <a:t>Setembro/2016</a:t>
            </a:r>
          </a:p>
          <a:p>
            <a:pPr algn="just"/>
            <a:r>
              <a:rPr lang="pt-BR" dirty="0">
                <a:solidFill>
                  <a:schemeClr val="tx1"/>
                </a:solidFill>
              </a:rPr>
              <a:t>Universidade Federal de São Carlos</a:t>
            </a:r>
          </a:p>
        </p:txBody>
      </p:sp>
      <p:sp>
        <p:nvSpPr>
          <p:cNvPr id="2" name="Retângulo 1"/>
          <p:cNvSpPr/>
          <p:nvPr/>
        </p:nvSpPr>
        <p:spPr>
          <a:xfrm>
            <a:off x="1565991" y="2854991"/>
            <a:ext cx="3438057" cy="1815882"/>
          </a:xfrm>
          <a:prstGeom prst="rect">
            <a:avLst/>
          </a:prstGeom>
          <a:ln>
            <a:noFill/>
          </a:ln>
        </p:spPr>
        <p:txBody>
          <a:bodyPr wrap="square">
            <a:spAutoFit/>
          </a:bodyPr>
          <a:lstStyle/>
          <a:p>
            <a:r>
              <a:rPr lang="pt-BR" dirty="0">
                <a:solidFill>
                  <a:schemeClr val="tx1"/>
                </a:solidFill>
              </a:rPr>
              <a:t>Adriana Maria da Silva Felix – </a:t>
            </a:r>
            <a:r>
              <a:rPr lang="pt-BR" dirty="0" err="1">
                <a:solidFill>
                  <a:schemeClr val="tx1"/>
                </a:solidFill>
              </a:rPr>
              <a:t>HCor</a:t>
            </a:r>
            <a:endParaRPr lang="pt-BR" dirty="0">
              <a:solidFill>
                <a:schemeClr val="tx1"/>
              </a:solidFill>
            </a:endParaRPr>
          </a:p>
          <a:p>
            <a:r>
              <a:rPr lang="pt-BR" dirty="0">
                <a:solidFill>
                  <a:schemeClr val="tx1"/>
                </a:solidFill>
              </a:rPr>
              <a:t>Isis </a:t>
            </a:r>
            <a:r>
              <a:rPr lang="pt-BR" dirty="0" err="1">
                <a:solidFill>
                  <a:schemeClr val="tx1"/>
                </a:solidFill>
              </a:rPr>
              <a:t>Pienta</a:t>
            </a:r>
            <a:r>
              <a:rPr lang="pt-BR" dirty="0">
                <a:solidFill>
                  <a:schemeClr val="tx1"/>
                </a:solidFill>
              </a:rPr>
              <a:t> Batista Dias Passos - UFSCar</a:t>
            </a:r>
          </a:p>
          <a:p>
            <a:r>
              <a:rPr lang="pt-BR" dirty="0">
                <a:solidFill>
                  <a:schemeClr val="tx1"/>
                </a:solidFill>
              </a:rPr>
              <a:t>Julia </a:t>
            </a:r>
            <a:r>
              <a:rPr lang="pt-BR" dirty="0" err="1">
                <a:solidFill>
                  <a:schemeClr val="tx1"/>
                </a:solidFill>
              </a:rPr>
              <a:t>Yaeko</a:t>
            </a:r>
            <a:r>
              <a:rPr lang="pt-BR" dirty="0">
                <a:solidFill>
                  <a:schemeClr val="tx1"/>
                </a:solidFill>
              </a:rPr>
              <a:t> </a:t>
            </a:r>
            <a:r>
              <a:rPr lang="pt-BR" dirty="0" err="1">
                <a:solidFill>
                  <a:schemeClr val="tx1"/>
                </a:solidFill>
              </a:rPr>
              <a:t>Kawagoe</a:t>
            </a:r>
            <a:r>
              <a:rPr lang="pt-BR" dirty="0">
                <a:solidFill>
                  <a:schemeClr val="tx1"/>
                </a:solidFill>
              </a:rPr>
              <a:t> – FICSAE</a:t>
            </a:r>
          </a:p>
          <a:p>
            <a:r>
              <a:rPr lang="pt-BR" dirty="0">
                <a:solidFill>
                  <a:schemeClr val="tx1"/>
                </a:solidFill>
              </a:rPr>
              <a:t>Keila </a:t>
            </a:r>
            <a:r>
              <a:rPr lang="pt-BR" dirty="0" err="1">
                <a:solidFill>
                  <a:schemeClr val="tx1"/>
                </a:solidFill>
              </a:rPr>
              <a:t>Kiyomi</a:t>
            </a:r>
            <a:r>
              <a:rPr lang="pt-BR" dirty="0">
                <a:solidFill>
                  <a:schemeClr val="tx1"/>
                </a:solidFill>
              </a:rPr>
              <a:t> </a:t>
            </a:r>
            <a:r>
              <a:rPr lang="pt-BR" dirty="0" err="1">
                <a:solidFill>
                  <a:schemeClr val="tx1"/>
                </a:solidFill>
              </a:rPr>
              <a:t>Seki</a:t>
            </a:r>
            <a:r>
              <a:rPr lang="pt-BR" dirty="0">
                <a:solidFill>
                  <a:schemeClr val="tx1"/>
                </a:solidFill>
              </a:rPr>
              <a:t> –  EEUSP</a:t>
            </a:r>
          </a:p>
          <a:p>
            <a:r>
              <a:rPr lang="pt-BR" dirty="0">
                <a:solidFill>
                  <a:schemeClr val="tx1"/>
                </a:solidFill>
              </a:rPr>
              <a:t>Maria Clara </a:t>
            </a:r>
            <a:r>
              <a:rPr lang="pt-BR" dirty="0" err="1">
                <a:solidFill>
                  <a:schemeClr val="tx1"/>
                </a:solidFill>
              </a:rPr>
              <a:t>Padoveze</a:t>
            </a:r>
            <a:r>
              <a:rPr lang="pt-BR" dirty="0">
                <a:solidFill>
                  <a:schemeClr val="tx1"/>
                </a:solidFill>
              </a:rPr>
              <a:t> – EEUSP</a:t>
            </a:r>
          </a:p>
          <a:p>
            <a:r>
              <a:rPr lang="pt-BR" dirty="0">
                <a:solidFill>
                  <a:schemeClr val="tx1"/>
                </a:solidFill>
              </a:rPr>
              <a:t>Melissa </a:t>
            </a:r>
            <a:r>
              <a:rPr lang="pt-BR" dirty="0" err="1">
                <a:solidFill>
                  <a:schemeClr val="tx1"/>
                </a:solidFill>
              </a:rPr>
              <a:t>Basseto</a:t>
            </a:r>
            <a:r>
              <a:rPr lang="pt-BR" dirty="0">
                <a:solidFill>
                  <a:schemeClr val="tx1"/>
                </a:solidFill>
              </a:rPr>
              <a:t> – UFSCar</a:t>
            </a:r>
          </a:p>
          <a:p>
            <a:r>
              <a:rPr lang="pt-BR" dirty="0" err="1">
                <a:solidFill>
                  <a:schemeClr val="tx1"/>
                </a:solidFill>
              </a:rPr>
              <a:t>Michelli</a:t>
            </a:r>
            <a:r>
              <a:rPr lang="pt-BR" dirty="0">
                <a:solidFill>
                  <a:schemeClr val="tx1"/>
                </a:solidFill>
              </a:rPr>
              <a:t> </a:t>
            </a:r>
            <a:r>
              <a:rPr lang="pt-BR" dirty="0" err="1">
                <a:solidFill>
                  <a:schemeClr val="tx1"/>
                </a:solidFill>
              </a:rPr>
              <a:t>Sako</a:t>
            </a:r>
            <a:r>
              <a:rPr lang="pt-BR" dirty="0">
                <a:solidFill>
                  <a:schemeClr val="tx1"/>
                </a:solidFill>
              </a:rPr>
              <a:t> Pacheco - UFSCar</a:t>
            </a:r>
          </a:p>
          <a:p>
            <a:endParaRPr lang="pt-BR" dirty="0">
              <a:solidFill>
                <a:schemeClr val="tx1"/>
              </a:solidFill>
            </a:endParaRPr>
          </a:p>
        </p:txBody>
      </p:sp>
      <p:sp>
        <p:nvSpPr>
          <p:cNvPr id="3" name="Retângulo 2"/>
          <p:cNvSpPr/>
          <p:nvPr/>
        </p:nvSpPr>
        <p:spPr>
          <a:xfrm>
            <a:off x="5010441" y="2854991"/>
            <a:ext cx="4098063" cy="1384995"/>
          </a:xfrm>
          <a:prstGeom prst="rect">
            <a:avLst/>
          </a:prstGeom>
        </p:spPr>
        <p:txBody>
          <a:bodyPr wrap="square">
            <a:spAutoFit/>
          </a:bodyPr>
          <a:lstStyle/>
          <a:p>
            <a:r>
              <a:rPr lang="pt-BR" dirty="0" err="1">
                <a:solidFill>
                  <a:schemeClr val="tx1"/>
                </a:solidFill>
              </a:rPr>
              <a:t>Michely</a:t>
            </a:r>
            <a:r>
              <a:rPr lang="pt-BR" dirty="0">
                <a:solidFill>
                  <a:schemeClr val="tx1"/>
                </a:solidFill>
              </a:rPr>
              <a:t> Aparecida </a:t>
            </a:r>
            <a:r>
              <a:rPr lang="pt-BR" dirty="0" err="1">
                <a:solidFill>
                  <a:schemeClr val="tx1"/>
                </a:solidFill>
              </a:rPr>
              <a:t>Maroldi</a:t>
            </a:r>
            <a:r>
              <a:rPr lang="pt-BR" dirty="0">
                <a:solidFill>
                  <a:schemeClr val="tx1"/>
                </a:solidFill>
              </a:rPr>
              <a:t> - UFSCar</a:t>
            </a:r>
          </a:p>
          <a:p>
            <a:r>
              <a:rPr lang="pt-BR" dirty="0">
                <a:solidFill>
                  <a:schemeClr val="tx1"/>
                </a:solidFill>
              </a:rPr>
              <a:t>Priscila Gonçalves - FICSAE</a:t>
            </a:r>
          </a:p>
          <a:p>
            <a:r>
              <a:rPr lang="pt-BR" dirty="0">
                <a:solidFill>
                  <a:schemeClr val="tx1"/>
                </a:solidFill>
              </a:rPr>
              <a:t>Rosely </a:t>
            </a:r>
            <a:r>
              <a:rPr lang="pt-BR" dirty="0" err="1">
                <a:solidFill>
                  <a:schemeClr val="tx1"/>
                </a:solidFill>
              </a:rPr>
              <a:t>Moralez</a:t>
            </a:r>
            <a:r>
              <a:rPr lang="pt-BR" dirty="0">
                <a:solidFill>
                  <a:schemeClr val="tx1"/>
                </a:solidFill>
              </a:rPr>
              <a:t> de Figueiredo – UFSCar</a:t>
            </a:r>
          </a:p>
          <a:p>
            <a:r>
              <a:rPr lang="pt-BR" dirty="0">
                <a:solidFill>
                  <a:schemeClr val="tx1"/>
                </a:solidFill>
              </a:rPr>
              <a:t>Silvia Alice Ferreira - SES</a:t>
            </a:r>
          </a:p>
          <a:p>
            <a:r>
              <a:rPr lang="pt-BR" dirty="0">
                <a:solidFill>
                  <a:schemeClr val="tx1"/>
                </a:solidFill>
              </a:rPr>
              <a:t>Sílvia Helena Zem-Mascarenhas – UFSCar</a:t>
            </a:r>
          </a:p>
          <a:p>
            <a:r>
              <a:rPr lang="pt-BR" dirty="0">
                <a:solidFill>
                  <a:schemeClr val="tx1"/>
                </a:solidFill>
              </a:rPr>
              <a:t>Stephen </a:t>
            </a:r>
            <a:r>
              <a:rPr lang="pt-BR" dirty="0" err="1">
                <a:solidFill>
                  <a:schemeClr val="tx1"/>
                </a:solidFill>
              </a:rPr>
              <a:t>Timmons</a:t>
            </a:r>
            <a:r>
              <a:rPr lang="pt-BR" dirty="0">
                <a:solidFill>
                  <a:schemeClr val="tx1"/>
                </a:solidFill>
              </a:rPr>
              <a:t> – </a:t>
            </a:r>
            <a:r>
              <a:rPr lang="pt-BR" dirty="0" err="1">
                <a:solidFill>
                  <a:schemeClr val="tx1"/>
                </a:solidFill>
              </a:rPr>
              <a:t>Nothingham</a:t>
            </a:r>
            <a:r>
              <a:rPr lang="pt-BR" dirty="0">
                <a:solidFill>
                  <a:schemeClr val="tx1"/>
                </a:solidFill>
              </a:rPr>
              <a:t> </a:t>
            </a:r>
            <a:r>
              <a:rPr lang="pt-BR" dirty="0" err="1">
                <a:solidFill>
                  <a:schemeClr val="tx1"/>
                </a:solidFill>
              </a:rPr>
              <a:t>University</a:t>
            </a:r>
            <a:r>
              <a:rPr lang="pt-BR" dirty="0">
                <a:solidFill>
                  <a:schemeClr val="tx1"/>
                </a:solidFill>
              </a:rPr>
              <a:t> – UK</a:t>
            </a:r>
          </a:p>
        </p:txBody>
      </p:sp>
      <p:sp>
        <p:nvSpPr>
          <p:cNvPr id="4" name="Retângulo 3"/>
          <p:cNvSpPr/>
          <p:nvPr/>
        </p:nvSpPr>
        <p:spPr>
          <a:xfrm>
            <a:off x="4181382" y="2571750"/>
            <a:ext cx="1175322" cy="338554"/>
          </a:xfrm>
          <a:prstGeom prst="rect">
            <a:avLst/>
          </a:prstGeom>
        </p:spPr>
        <p:txBody>
          <a:bodyPr wrap="none">
            <a:spAutoFit/>
          </a:bodyPr>
          <a:lstStyle/>
          <a:p>
            <a:pPr algn="just"/>
            <a:r>
              <a:rPr lang="pt-BR" sz="1600" b="1" dirty="0">
                <a:solidFill>
                  <a:srgbClr val="FF6600"/>
                </a:solidFill>
              </a:rPr>
              <a:t>AUTORIA </a:t>
            </a:r>
          </a:p>
        </p:txBody>
      </p:sp>
      <p:sp>
        <p:nvSpPr>
          <p:cNvPr id="5" name="Retângulo 4"/>
          <p:cNvSpPr/>
          <p:nvPr/>
        </p:nvSpPr>
        <p:spPr>
          <a:xfrm>
            <a:off x="1594800" y="2854991"/>
            <a:ext cx="7441696" cy="1660975"/>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8" name="Retângulo 17"/>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0" name="Retângulo 19"/>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1" name="Retângulo 20"/>
          <p:cNvSpPr/>
          <p:nvPr/>
        </p:nvSpPr>
        <p:spPr>
          <a:xfrm>
            <a:off x="107504" y="292591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2" name="Retângulo 21"/>
          <p:cNvSpPr/>
          <p:nvPr/>
        </p:nvSpPr>
        <p:spPr>
          <a:xfrm>
            <a:off x="107504" y="328497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Créditos</a:t>
            </a:r>
          </a:p>
        </p:txBody>
      </p:sp>
      <p:sp>
        <p:nvSpPr>
          <p:cNvPr id="23" name="Retângulo 22"/>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1" name="Retângulo 30"/>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2" name="Retângulo 31"/>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3" name="Retângulo 32"/>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285075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547664" y="771550"/>
            <a:ext cx="7200000" cy="1015663"/>
          </a:xfrm>
          <a:prstGeom prst="rect">
            <a:avLst/>
          </a:prstGeom>
        </p:spPr>
        <p:txBody>
          <a:bodyPr wrap="square">
            <a:spAutoFit/>
          </a:bodyPr>
          <a:lstStyle/>
          <a:p>
            <a:pPr algn="just"/>
            <a:r>
              <a:rPr lang="pt-BR" sz="1800" b="1" cap="small" dirty="0">
                <a:solidFill>
                  <a:schemeClr val="tx1"/>
                </a:solidFill>
                <a:latin typeface="Trebuchet MS" pitchFamily="34" charset="0"/>
                <a:cs typeface="Arial" pitchFamily="34" charset="0"/>
              </a:rPr>
              <a:t>Introdução</a:t>
            </a:r>
          </a:p>
          <a:p>
            <a:pPr algn="just"/>
            <a:endParaRPr lang="pt-BR" b="1" dirty="0">
              <a:solidFill>
                <a:schemeClr val="tx1"/>
              </a:solidFill>
            </a:endParaRPr>
          </a:p>
          <a:p>
            <a:pPr algn="just"/>
            <a:r>
              <a:rPr lang="pt-BR" dirty="0">
                <a:solidFill>
                  <a:schemeClr val="tx1"/>
                </a:solidFill>
              </a:rPr>
              <a:t>Você já pensou nos riscos a que está exposto no seu ambiente de trabalho durante suas atividades profissionais?</a:t>
            </a:r>
          </a:p>
        </p:txBody>
      </p:sp>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lumMod val="95000"/>
                    <a:lumOff val="5000"/>
                  </a:schemeClr>
                </a:solidFill>
              </a:rPr>
              <a:t>voltar</a:t>
            </a:r>
          </a:p>
        </p:txBody>
      </p:sp>
      <p:sp>
        <p:nvSpPr>
          <p:cNvPr id="2" name="Retângulo 1"/>
          <p:cNvSpPr/>
          <p:nvPr/>
        </p:nvSpPr>
        <p:spPr>
          <a:xfrm>
            <a:off x="4355976" y="2417280"/>
            <a:ext cx="4248472" cy="5232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pt-BR" dirty="0">
                <a:solidFill>
                  <a:schemeClr val="tx1"/>
                </a:solidFill>
                <a:latin typeface="Arial" panose="020B0604020202020204" pitchFamily="34" charset="0"/>
                <a:cs typeface="Arial" panose="020B0604020202020204" pitchFamily="34" charset="0"/>
              </a:rPr>
              <a:t>Esse curso irá abordar essa temática e ajudar você nessa reflexão!!!</a:t>
            </a:r>
          </a:p>
        </p:txBody>
      </p:sp>
      <p:sp>
        <p:nvSpPr>
          <p:cNvPr id="20"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lumMod val="95000"/>
                  <a:lumOff val="5000"/>
                </a:schemeClr>
              </a:solidFill>
            </a:endParaRPr>
          </a:p>
        </p:txBody>
      </p:sp>
      <p:sp>
        <p:nvSpPr>
          <p:cNvPr id="19" name="Retângulo 18"/>
          <p:cNvSpPr/>
          <p:nvPr/>
        </p:nvSpPr>
        <p:spPr>
          <a:xfrm>
            <a:off x="4355976" y="3233687"/>
            <a:ext cx="2393604" cy="307777"/>
          </a:xfrm>
          <a:prstGeom prst="rect">
            <a:avLst/>
          </a:prstGeom>
        </p:spPr>
        <p:txBody>
          <a:bodyPr wrap="none">
            <a:spAutoFit/>
          </a:bodyPr>
          <a:lstStyle/>
          <a:p>
            <a:r>
              <a:rPr lang="pt-BR" dirty="0">
                <a:solidFill>
                  <a:schemeClr val="tx1"/>
                </a:solidFill>
              </a:rPr>
              <a:t>Você está iniciando o Tema</a:t>
            </a:r>
          </a:p>
        </p:txBody>
      </p:sp>
      <p:sp>
        <p:nvSpPr>
          <p:cNvPr id="21" name="Retângulo de cantos arredondados 20">
            <a:hlinkClick r:id="rId3" action="ppaction://hlinksldjump"/>
          </p:cNvPr>
          <p:cNvSpPr/>
          <p:nvPr/>
        </p:nvSpPr>
        <p:spPr>
          <a:xfrm>
            <a:off x="4355976" y="3663306"/>
            <a:ext cx="3960440" cy="442674"/>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pt-BR" sz="2000" b="1" dirty="0">
                <a:solidFill>
                  <a:schemeClr val="bg1"/>
                </a:solidFill>
              </a:rPr>
              <a:t>Descarte de </a:t>
            </a:r>
            <a:r>
              <a:rPr lang="pt-BR" sz="2000" b="1" dirty="0" err="1">
                <a:solidFill>
                  <a:schemeClr val="bg1"/>
                </a:solidFill>
              </a:rPr>
              <a:t>Perfurocortante</a:t>
            </a:r>
            <a:endParaRPr lang="pt-BR" sz="2000" dirty="0">
              <a:solidFill>
                <a:schemeClr val="bg1"/>
              </a:solidFill>
            </a:endParaRPr>
          </a:p>
        </p:txBody>
      </p:sp>
      <p:sp>
        <p:nvSpPr>
          <p:cNvPr id="6" name="Retângulo 5"/>
          <p:cNvSpPr/>
          <p:nvPr/>
        </p:nvSpPr>
        <p:spPr>
          <a:xfrm>
            <a:off x="4283968" y="1948358"/>
            <a:ext cx="4392488" cy="307777"/>
          </a:xfrm>
          <a:prstGeom prst="rect">
            <a:avLst/>
          </a:prstGeom>
        </p:spPr>
        <p:txBody>
          <a:bodyPr wrap="square">
            <a:spAutoFit/>
          </a:bodyPr>
          <a:lstStyle/>
          <a:p>
            <a:pPr algn="just"/>
            <a:r>
              <a:rPr lang="pt-BR" dirty="0">
                <a:solidFill>
                  <a:schemeClr val="tx1"/>
                </a:solidFill>
              </a:rPr>
              <a:t>Convidamos você a fazer uma reflexão sobre isso!</a:t>
            </a:r>
          </a:p>
        </p:txBody>
      </p:sp>
      <p:sp>
        <p:nvSpPr>
          <p:cNvPr id="32"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pic>
        <p:nvPicPr>
          <p:cNvPr id="3074" name="Picture 2" descr="Resultado de imagem para ponto de interrogação"/>
          <p:cNvPicPr>
            <a:picLocks noChangeAspect="1" noChangeArrowheads="1"/>
          </p:cNvPicPr>
          <p:nvPr/>
        </p:nvPicPr>
        <p:blipFill rotWithShape="1">
          <a:blip r:embed="rId4">
            <a:extLst>
              <a:ext uri="{28A0092B-C50C-407E-A947-70E740481C1C}">
                <a14:useLocalDpi xmlns:a14="http://schemas.microsoft.com/office/drawing/2010/main" val="0"/>
              </a:ext>
            </a:extLst>
          </a:blip>
          <a:srcRect t="12170" r="16984" b="5564"/>
          <a:stretch/>
        </p:blipFill>
        <p:spPr bwMode="auto">
          <a:xfrm>
            <a:off x="1547664" y="2115617"/>
            <a:ext cx="2554061" cy="189629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Retângulo 21"/>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3" name="Retângulo 22"/>
          <p:cNvSpPr/>
          <p:nvPr/>
        </p:nvSpPr>
        <p:spPr>
          <a:xfrm>
            <a:off x="107503" y="1130610"/>
            <a:ext cx="1188001"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Introdução</a:t>
            </a:r>
          </a:p>
        </p:txBody>
      </p:sp>
      <p:sp>
        <p:nvSpPr>
          <p:cNvPr id="33" name="Retângulo 32"/>
          <p:cNvSpPr/>
          <p:nvPr/>
        </p:nvSpPr>
        <p:spPr>
          <a:xfrm>
            <a:off x="107504" y="1489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4" name="Retângulo 33"/>
          <p:cNvSpPr/>
          <p:nvPr/>
        </p:nvSpPr>
        <p:spPr>
          <a:xfrm>
            <a:off x="107504" y="18487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
        <p:nvSpPr>
          <p:cNvPr id="35" name="Retângulo 34"/>
          <p:cNvSpPr/>
          <p:nvPr/>
        </p:nvSpPr>
        <p:spPr>
          <a:xfrm>
            <a:off x="107504" y="220779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36" name="Retângulo 35"/>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7" name="Retângulo 36"/>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8" name="Retângulo 37"/>
          <p:cNvSpPr/>
          <p:nvPr/>
        </p:nvSpPr>
        <p:spPr>
          <a:xfrm>
            <a:off x="107503" y="3284970"/>
            <a:ext cx="1196363"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1826202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1659592" y="758190"/>
            <a:ext cx="1099981"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Processo</a:t>
            </a:r>
            <a:endParaRPr lang="pt-BR" sz="1800" dirty="0">
              <a:solidFill>
                <a:schemeClr val="tx1"/>
              </a:solidFill>
            </a:endParaRPr>
          </a:p>
        </p:txBody>
      </p:sp>
      <p:sp>
        <p:nvSpPr>
          <p:cNvPr id="14" name="Retângulo 13">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15"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9"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6" name="Retângulo 5"/>
          <p:cNvSpPr/>
          <p:nvPr/>
        </p:nvSpPr>
        <p:spPr>
          <a:xfrm>
            <a:off x="1692480" y="1262246"/>
            <a:ext cx="6911968" cy="2677656"/>
          </a:xfrm>
          <a:prstGeom prst="rect">
            <a:avLst/>
          </a:prstGeom>
          <a:ln w="28575">
            <a:solidFill>
              <a:schemeClr val="tx1"/>
            </a:solidFill>
          </a:ln>
        </p:spPr>
        <p:txBody>
          <a:bodyPr wrap="square">
            <a:spAutoFit/>
          </a:bodyPr>
          <a:lstStyle/>
          <a:p>
            <a:r>
              <a:rPr lang="pt-BR" dirty="0">
                <a:solidFill>
                  <a:schemeClr val="tx1"/>
                </a:solidFill>
                <a:latin typeface="arial" panose="020B0604020202020204" pitchFamily="34" charset="0"/>
              </a:rPr>
              <a:t>A APS também é uma geradora de resíduos de saúde. O manejo destes está incluído entre as práticas de Prevenção da Infecção, nas chamadas Precauções Padrão (PP) e devem atender legislação pertinente. </a:t>
            </a:r>
          </a:p>
          <a:p>
            <a:endParaRPr lang="pt-BR" dirty="0">
              <a:solidFill>
                <a:schemeClr val="tx1"/>
              </a:solidFill>
              <a:latin typeface="arial" panose="020B0604020202020204" pitchFamily="34" charset="0"/>
            </a:endParaRPr>
          </a:p>
          <a:p>
            <a:r>
              <a:rPr lang="pt-BR" dirty="0">
                <a:solidFill>
                  <a:schemeClr val="tx1"/>
                </a:solidFill>
                <a:latin typeface="arial" panose="020B0604020202020204" pitchFamily="34" charset="0"/>
              </a:rPr>
              <a:t>Embora o tema já seja muito bem definido, especificidades da APS devem ser consideradas.</a:t>
            </a:r>
          </a:p>
          <a:p>
            <a:endParaRPr lang="pt-BR" dirty="0">
              <a:solidFill>
                <a:schemeClr val="tx1"/>
              </a:solidFill>
              <a:latin typeface="arial" panose="020B0604020202020204" pitchFamily="34" charset="0"/>
            </a:endParaRPr>
          </a:p>
          <a:p>
            <a:r>
              <a:rPr lang="pt-BR" dirty="0">
                <a:solidFill>
                  <a:schemeClr val="tx1"/>
                </a:solidFill>
                <a:latin typeface="arial" panose="020B0604020202020204" pitchFamily="34" charset="0"/>
              </a:rPr>
              <a:t>Para realizar as atividades desta </a:t>
            </a:r>
            <a:r>
              <a:rPr lang="pt-BR" dirty="0" err="1">
                <a:solidFill>
                  <a:schemeClr val="tx1"/>
                </a:solidFill>
                <a:latin typeface="arial" panose="020B0604020202020204" pitchFamily="34" charset="0"/>
              </a:rPr>
              <a:t>webquest</a:t>
            </a:r>
            <a:r>
              <a:rPr lang="pt-BR" dirty="0">
                <a:solidFill>
                  <a:schemeClr val="tx1"/>
                </a:solidFill>
                <a:latin typeface="arial" panose="020B0604020202020204" pitchFamily="34" charset="0"/>
              </a:rPr>
              <a:t> você deve refletir acerca das seguintes questões:</a:t>
            </a:r>
          </a:p>
          <a:p>
            <a:endParaRPr lang="pt-BR" dirty="0">
              <a:solidFill>
                <a:schemeClr val="tx1"/>
              </a:solidFill>
              <a:latin typeface="arial" panose="020B0604020202020204" pitchFamily="34" charset="0"/>
            </a:endParaRPr>
          </a:p>
          <a:p>
            <a:pPr marL="228600" algn="just"/>
            <a:r>
              <a:rPr lang="pt-BR" dirty="0">
                <a:solidFill>
                  <a:schemeClr val="tx1"/>
                </a:solidFill>
                <a:latin typeface="wingdings" panose="05000000000000000000" pitchFamily="2" charset="2"/>
              </a:rPr>
              <a:t>ü</a:t>
            </a:r>
            <a:r>
              <a:rPr lang="pt-BR" sz="700" dirty="0">
                <a:solidFill>
                  <a:schemeClr val="tx1"/>
                </a:solidFill>
                <a:latin typeface="times new roman" panose="02020603050405020304" pitchFamily="18" charset="0"/>
              </a:rPr>
              <a:t> </a:t>
            </a:r>
            <a:r>
              <a:rPr lang="pt-BR" dirty="0">
                <a:solidFill>
                  <a:schemeClr val="tx1"/>
                </a:solidFill>
                <a:latin typeface="arial" panose="020B0604020202020204" pitchFamily="34" charset="0"/>
              </a:rPr>
              <a:t>Quais situações, específicas da APS, geram resíduos </a:t>
            </a:r>
            <a:r>
              <a:rPr lang="pt-BR" dirty="0" err="1">
                <a:solidFill>
                  <a:schemeClr val="tx1"/>
                </a:solidFill>
                <a:latin typeface="arial" panose="020B0604020202020204" pitchFamily="34" charset="0"/>
              </a:rPr>
              <a:t>perfurocortante</a:t>
            </a:r>
            <a:r>
              <a:rPr lang="pt-BR" dirty="0">
                <a:solidFill>
                  <a:schemeClr val="tx1"/>
                </a:solidFill>
                <a:latin typeface="arial" panose="020B0604020202020204" pitchFamily="34" charset="0"/>
              </a:rPr>
              <a:t>?</a:t>
            </a:r>
          </a:p>
          <a:p>
            <a:pPr marL="228600" algn="just"/>
            <a:r>
              <a:rPr lang="pt-BR" dirty="0">
                <a:solidFill>
                  <a:schemeClr val="tx1"/>
                </a:solidFill>
                <a:latin typeface="wingdings" panose="05000000000000000000" pitchFamily="2" charset="2"/>
              </a:rPr>
              <a:t>ü</a:t>
            </a:r>
            <a:r>
              <a:rPr lang="pt-BR" sz="700" dirty="0">
                <a:solidFill>
                  <a:schemeClr val="tx1"/>
                </a:solidFill>
                <a:latin typeface="times new roman" panose="02020603050405020304" pitchFamily="18" charset="0"/>
              </a:rPr>
              <a:t> </a:t>
            </a:r>
            <a:r>
              <a:rPr lang="pt-BR" dirty="0">
                <a:solidFill>
                  <a:schemeClr val="tx1"/>
                </a:solidFill>
                <a:latin typeface="arial" panose="020B0604020202020204" pitchFamily="34" charset="0"/>
              </a:rPr>
              <a:t>Como deve ser feito o manejo de </a:t>
            </a:r>
            <a:r>
              <a:rPr lang="pt-BR" dirty="0" err="1">
                <a:solidFill>
                  <a:schemeClr val="tx1"/>
                </a:solidFill>
                <a:latin typeface="arial" panose="020B0604020202020204" pitchFamily="34" charset="0"/>
              </a:rPr>
              <a:t>perfurocortante</a:t>
            </a:r>
            <a:r>
              <a:rPr lang="pt-BR" dirty="0">
                <a:solidFill>
                  <a:schemeClr val="tx1"/>
                </a:solidFill>
                <a:latin typeface="arial" panose="020B0604020202020204" pitchFamily="34" charset="0"/>
              </a:rPr>
              <a:t> no domicílio?</a:t>
            </a:r>
          </a:p>
        </p:txBody>
      </p:sp>
      <p:sp>
        <p:nvSpPr>
          <p:cNvPr id="29" name="Retângulo 28"/>
          <p:cNvSpPr/>
          <p:nvPr/>
        </p:nvSpPr>
        <p:spPr>
          <a:xfrm>
            <a:off x="107504" y="185167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0" name="Retângulo 29"/>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1" name="Retângulo 30"/>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2" name="Retângulo 31"/>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Processo</a:t>
            </a:r>
          </a:p>
        </p:txBody>
      </p:sp>
      <p:sp>
        <p:nvSpPr>
          <p:cNvPr id="33" name="Retângulo 32"/>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4" name="Retângulo 33"/>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5" name="Retângulo 34"/>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2807832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 name="Retângulo 1"/>
          <p:cNvSpPr/>
          <p:nvPr/>
        </p:nvSpPr>
        <p:spPr>
          <a:xfrm>
            <a:off x="1619672" y="771550"/>
            <a:ext cx="88517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Tarefa</a:t>
            </a:r>
            <a:endParaRPr lang="pt-BR" sz="1800" dirty="0">
              <a:solidFill>
                <a:schemeClr val="tx1"/>
              </a:solidFill>
            </a:endParaRPr>
          </a:p>
        </p:txBody>
      </p:sp>
      <p:sp>
        <p:nvSpPr>
          <p:cNvPr id="17" name="Divisa 16">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6" name="Retângulo de cantos arredondados 15"/>
          <p:cNvSpPr/>
          <p:nvPr/>
        </p:nvSpPr>
        <p:spPr>
          <a:xfrm>
            <a:off x="2987824" y="831641"/>
            <a:ext cx="5328592" cy="418838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1600" dirty="0">
                <a:solidFill>
                  <a:schemeClr val="tx1">
                    <a:lumMod val="95000"/>
                    <a:lumOff val="5000"/>
                  </a:schemeClr>
                </a:solidFill>
              </a:rPr>
              <a:t>Durante uma atividade educativa na sua unidade de saúde foram relatadas condutas de profissionais de enfermagem em duas diferentes situações de atendimento. Você deverá avaliar as condutas adotadas quanto ao descarte de </a:t>
            </a:r>
            <a:r>
              <a:rPr lang="pt-BR" sz="1600" dirty="0" err="1">
                <a:solidFill>
                  <a:schemeClr val="tx1">
                    <a:lumMod val="95000"/>
                    <a:lumOff val="5000"/>
                  </a:schemeClr>
                </a:solidFill>
              </a:rPr>
              <a:t>perfurocortantes</a:t>
            </a:r>
            <a:r>
              <a:rPr lang="pt-BR" sz="1600" dirty="0">
                <a:solidFill>
                  <a:schemeClr val="tx1">
                    <a:lumMod val="95000"/>
                    <a:lumOff val="5000"/>
                  </a:schemeClr>
                </a:solidFill>
              </a:rPr>
              <a:t>. </a:t>
            </a:r>
          </a:p>
          <a:p>
            <a:pPr algn="just"/>
            <a:endParaRPr lang="pt-BR" sz="1600" dirty="0">
              <a:solidFill>
                <a:schemeClr val="tx1">
                  <a:lumMod val="95000"/>
                  <a:lumOff val="5000"/>
                </a:schemeClr>
              </a:solidFill>
            </a:endParaRPr>
          </a:p>
          <a:p>
            <a:pPr algn="just"/>
            <a:r>
              <a:rPr lang="pt-BR" sz="1600" dirty="0">
                <a:solidFill>
                  <a:schemeClr val="tx1">
                    <a:lumMod val="95000"/>
                    <a:lumOff val="5000"/>
                  </a:schemeClr>
                </a:solidFill>
              </a:rPr>
              <a:t>Sua tarefa será avaliar as situações vivenciadas seguindo as etapas:</a:t>
            </a:r>
          </a:p>
          <a:p>
            <a:pPr marL="285750" indent="-285750" algn="just">
              <a:buFont typeface="Arial" panose="020B0604020202020204" pitchFamily="34" charset="0"/>
              <a:buChar char="•"/>
            </a:pPr>
            <a:r>
              <a:rPr lang="pt-BR" sz="1600" b="1" dirty="0">
                <a:solidFill>
                  <a:schemeClr val="tx1">
                    <a:lumMod val="95000"/>
                    <a:lumOff val="5000"/>
                  </a:schemeClr>
                </a:solidFill>
              </a:rPr>
              <a:t>1ª etapa:</a:t>
            </a:r>
            <a:r>
              <a:rPr lang="pt-BR" sz="1600" dirty="0">
                <a:solidFill>
                  <a:schemeClr val="tx1">
                    <a:lumMod val="95000"/>
                    <a:lumOff val="5000"/>
                  </a:schemeClr>
                </a:solidFill>
              </a:rPr>
              <a:t> leitura da síntese (obrigatória)</a:t>
            </a:r>
            <a:r>
              <a:rPr lang="pt-BR" sz="1600" b="1" dirty="0">
                <a:solidFill>
                  <a:schemeClr val="tx1">
                    <a:lumMod val="95000"/>
                    <a:lumOff val="5000"/>
                  </a:schemeClr>
                </a:solidFill>
              </a:rPr>
              <a:t> </a:t>
            </a:r>
            <a:r>
              <a:rPr lang="pt-BR" sz="1600" dirty="0">
                <a:solidFill>
                  <a:schemeClr val="tx1">
                    <a:lumMod val="95000"/>
                    <a:lumOff val="5000"/>
                  </a:schemeClr>
                </a:solidFill>
              </a:rPr>
              <a:t>e se necessário você pode consultar a bibliografia recomendada.</a:t>
            </a:r>
            <a:endParaRPr lang="pt-BR" sz="1600" b="1" dirty="0">
              <a:solidFill>
                <a:schemeClr val="tx1">
                  <a:lumMod val="95000"/>
                  <a:lumOff val="5000"/>
                </a:schemeClr>
              </a:solidFill>
            </a:endParaRPr>
          </a:p>
          <a:p>
            <a:pPr marL="285750" indent="-285750" algn="just">
              <a:buFont typeface="Arial" panose="020B0604020202020204" pitchFamily="34" charset="0"/>
              <a:buChar char="•"/>
            </a:pPr>
            <a:r>
              <a:rPr lang="pt-BR" sz="1600" b="1" dirty="0">
                <a:solidFill>
                  <a:schemeClr val="tx1">
                    <a:lumMod val="95000"/>
                    <a:lumOff val="5000"/>
                  </a:schemeClr>
                </a:solidFill>
              </a:rPr>
              <a:t>2ª etapa: </a:t>
            </a:r>
            <a:r>
              <a:rPr lang="pt-BR" sz="1600" dirty="0">
                <a:solidFill>
                  <a:schemeClr val="tx1">
                    <a:lumMod val="95000"/>
                    <a:lumOff val="5000"/>
                  </a:schemeClr>
                </a:solidFill>
              </a:rPr>
              <a:t>ler o </a:t>
            </a:r>
            <a:r>
              <a:rPr lang="pt-BR" sz="1600" b="1" cap="small" dirty="0">
                <a:solidFill>
                  <a:schemeClr val="tx1">
                    <a:lumMod val="95000"/>
                    <a:lumOff val="5000"/>
                  </a:schemeClr>
                </a:solidFill>
              </a:rPr>
              <a:t>Caso</a:t>
            </a:r>
            <a:r>
              <a:rPr lang="pt-BR" sz="1600" b="1" dirty="0">
                <a:solidFill>
                  <a:schemeClr val="tx1">
                    <a:lumMod val="95000"/>
                    <a:lumOff val="5000"/>
                  </a:schemeClr>
                </a:solidFill>
              </a:rPr>
              <a:t> 1</a:t>
            </a:r>
            <a:r>
              <a:rPr lang="pt-BR" sz="1600" dirty="0">
                <a:solidFill>
                  <a:schemeClr val="tx1">
                    <a:lumMod val="95000"/>
                    <a:lumOff val="5000"/>
                  </a:schemeClr>
                </a:solidFill>
              </a:rPr>
              <a:t>, refletir e</a:t>
            </a:r>
            <a:r>
              <a:rPr lang="pt-BR" sz="1600" b="1" dirty="0">
                <a:solidFill>
                  <a:schemeClr val="tx1">
                    <a:lumMod val="95000"/>
                    <a:lumOff val="5000"/>
                  </a:schemeClr>
                </a:solidFill>
              </a:rPr>
              <a:t> </a:t>
            </a:r>
            <a:r>
              <a:rPr lang="pt-BR" sz="1600" dirty="0">
                <a:solidFill>
                  <a:schemeClr val="tx1">
                    <a:lumMod val="95000"/>
                    <a:lumOff val="5000"/>
                  </a:schemeClr>
                </a:solidFill>
              </a:rPr>
              <a:t>escolher a alternativa que considerar correta.</a:t>
            </a:r>
          </a:p>
          <a:p>
            <a:pPr marL="285750" indent="-285750" algn="just">
              <a:buFont typeface="Arial" panose="020B0604020202020204" pitchFamily="34" charset="0"/>
              <a:buChar char="•"/>
            </a:pPr>
            <a:r>
              <a:rPr lang="pt-BR" sz="1600" b="1" dirty="0">
                <a:solidFill>
                  <a:schemeClr val="tx1">
                    <a:lumMod val="95000"/>
                    <a:lumOff val="5000"/>
                  </a:schemeClr>
                </a:solidFill>
              </a:rPr>
              <a:t>3ª etapa: </a:t>
            </a:r>
            <a:r>
              <a:rPr lang="pt-BR" sz="1600" dirty="0">
                <a:solidFill>
                  <a:schemeClr val="tx1">
                    <a:lumMod val="95000"/>
                    <a:lumOff val="5000"/>
                  </a:schemeClr>
                </a:solidFill>
              </a:rPr>
              <a:t>ler o </a:t>
            </a:r>
            <a:r>
              <a:rPr lang="pt-BR" sz="1600" b="1" cap="small" dirty="0">
                <a:solidFill>
                  <a:schemeClr val="accent6">
                    <a:lumMod val="75000"/>
                  </a:schemeClr>
                </a:solidFill>
              </a:rPr>
              <a:t>Caso</a:t>
            </a:r>
            <a:r>
              <a:rPr lang="pt-BR" sz="1600" b="1" dirty="0">
                <a:solidFill>
                  <a:schemeClr val="accent6">
                    <a:lumMod val="75000"/>
                  </a:schemeClr>
                </a:solidFill>
              </a:rPr>
              <a:t> 2</a:t>
            </a:r>
            <a:r>
              <a:rPr lang="pt-BR" sz="1600" dirty="0">
                <a:solidFill>
                  <a:schemeClr val="tx1">
                    <a:lumMod val="95000"/>
                    <a:lumOff val="5000"/>
                  </a:schemeClr>
                </a:solidFill>
              </a:rPr>
              <a:t>, refletir e</a:t>
            </a:r>
            <a:r>
              <a:rPr lang="pt-BR" sz="1600" b="1" dirty="0">
                <a:solidFill>
                  <a:schemeClr val="tx1">
                    <a:lumMod val="95000"/>
                    <a:lumOff val="5000"/>
                  </a:schemeClr>
                </a:solidFill>
              </a:rPr>
              <a:t> </a:t>
            </a:r>
            <a:r>
              <a:rPr lang="pt-BR" sz="1600" dirty="0">
                <a:solidFill>
                  <a:schemeClr val="tx1">
                    <a:lumMod val="95000"/>
                    <a:lumOff val="5000"/>
                  </a:schemeClr>
                </a:solidFill>
              </a:rPr>
              <a:t>escolher a alternativa que considerar correta.</a:t>
            </a:r>
          </a:p>
        </p:txBody>
      </p:sp>
      <p:sp>
        <p:nvSpPr>
          <p:cNvPr id="18"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9" name="Retângulo de cantos arredondados 18">
            <a:hlinkClick r:id="rId2" action="ppaction://hlinksldjump"/>
          </p:cNvPr>
          <p:cNvSpPr/>
          <p:nvPr/>
        </p:nvSpPr>
        <p:spPr>
          <a:xfrm>
            <a:off x="3995936" y="544900"/>
            <a:ext cx="3240360" cy="442674"/>
          </a:xfrm>
          <a:prstGeom prst="roundRect">
            <a:avLst/>
          </a:prstGeom>
          <a:solidFill>
            <a:schemeClr val="tx1">
              <a:lumMod val="95000"/>
              <a:lumOff val="5000"/>
            </a:schemeClr>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ctr"/>
            <a:r>
              <a:rPr lang="pt-BR" sz="2000" b="1" dirty="0">
                <a:solidFill>
                  <a:schemeClr val="bg1"/>
                </a:solidFill>
              </a:rPr>
              <a:t>Descarte de </a:t>
            </a:r>
            <a:r>
              <a:rPr lang="pt-BR" sz="2000" b="1" dirty="0" err="1">
                <a:solidFill>
                  <a:schemeClr val="bg1"/>
                </a:solidFill>
              </a:rPr>
              <a:t>Perfurocortante</a:t>
            </a:r>
            <a:endParaRPr lang="pt-BR" sz="2000" dirty="0">
              <a:solidFill>
                <a:schemeClr val="bg1"/>
              </a:solidFill>
            </a:endParaRPr>
          </a:p>
        </p:txBody>
      </p:sp>
      <p:sp>
        <p:nvSpPr>
          <p:cNvPr id="36" name="Retângulo 35"/>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7" name="Retângulo 36"/>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8" name="Retângulo 37"/>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9" name="Retângulo 38"/>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40" name="Retângulo 39"/>
          <p:cNvSpPr/>
          <p:nvPr/>
        </p:nvSpPr>
        <p:spPr>
          <a:xfrm>
            <a:off x="107504" y="185167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Tarefa</a:t>
            </a:r>
          </a:p>
        </p:txBody>
      </p:sp>
      <p:sp>
        <p:nvSpPr>
          <p:cNvPr id="41" name="Retângulo 40"/>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42" name="Retângulo 41"/>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43" name="Retângulo 42"/>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4" name="AutoShape 2" descr="Resultado de imagem para agul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5" descr="Resultado de imagem para agulh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 name="Imagem 19"/>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Effect>
                      <a14:brightnessContrast bright="28000" contrast="28000"/>
                    </a14:imgEffect>
                  </a14:imgLayer>
                </a14:imgProps>
              </a:ext>
              <a:ext uri="{28A0092B-C50C-407E-A947-70E740481C1C}">
                <a14:useLocalDpi xmlns:a14="http://schemas.microsoft.com/office/drawing/2010/main" val="0"/>
              </a:ext>
            </a:extLst>
          </a:blip>
          <a:srcRect l="6000" t="27002" r="3400" b="10789"/>
          <a:stretch/>
        </p:blipFill>
        <p:spPr>
          <a:xfrm rot="16200000">
            <a:off x="370051" y="2402229"/>
            <a:ext cx="3705113" cy="12424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41147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 name="Retângulo 1"/>
          <p:cNvSpPr/>
          <p:nvPr/>
        </p:nvSpPr>
        <p:spPr>
          <a:xfrm>
            <a:off x="1619672" y="1262246"/>
            <a:ext cx="4824536" cy="2677656"/>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Descarte de </a:t>
            </a:r>
            <a:r>
              <a:rPr lang="pt-BR" b="1" dirty="0" err="1"/>
              <a:t>Perfurocortante</a:t>
            </a:r>
            <a:endParaRPr lang="pt-BR" b="1" dirty="0"/>
          </a:p>
          <a:p>
            <a:pPr algn="ctr"/>
            <a:r>
              <a:rPr lang="pt-BR" dirty="0"/>
              <a:t> </a:t>
            </a:r>
          </a:p>
          <a:p>
            <a:r>
              <a:rPr lang="pt-BR" dirty="0"/>
              <a:t>A administração de medicações injetáveis gera materiais </a:t>
            </a:r>
            <a:r>
              <a:rPr lang="pt-BR" dirty="0" err="1"/>
              <a:t>perfurocortantes</a:t>
            </a:r>
            <a:r>
              <a:rPr lang="pt-BR" dirty="0"/>
              <a:t> e consequentemente uma preocupação com o destino final desse resíduo.</a:t>
            </a:r>
          </a:p>
          <a:p>
            <a:endParaRPr lang="pt-BR" dirty="0"/>
          </a:p>
          <a:p>
            <a:r>
              <a:rPr lang="pt-BR" dirty="0"/>
              <a:t>Essa é uma prática frequente na APS decorrente principalmente da administração de medicações e de vacinas. </a:t>
            </a:r>
          </a:p>
          <a:p>
            <a:endParaRPr lang="pt-BR" dirty="0"/>
          </a:p>
          <a:p>
            <a:r>
              <a:rPr lang="pt-BR" dirty="0"/>
              <a:t>Outra atividade geradora de resíduo </a:t>
            </a:r>
            <a:r>
              <a:rPr lang="pt-BR" dirty="0" err="1"/>
              <a:t>perfurocortante</a:t>
            </a:r>
            <a:r>
              <a:rPr lang="pt-BR" dirty="0"/>
              <a:t> é a coleta de sangue e a realização da glicemia capilar (</a:t>
            </a:r>
            <a:r>
              <a:rPr lang="pt-BR" dirty="0" err="1"/>
              <a:t>dextro</a:t>
            </a:r>
            <a:r>
              <a:rPr lang="pt-BR" dirty="0"/>
              <a:t>). </a:t>
            </a:r>
          </a:p>
          <a:p>
            <a:endParaRPr lang="pt-BR" dirty="0"/>
          </a:p>
        </p:txBody>
      </p:sp>
      <p:sp>
        <p:nvSpPr>
          <p:cNvPr id="17" name="Retângulo 16"/>
          <p:cNvSpPr/>
          <p:nvPr/>
        </p:nvSpPr>
        <p:spPr>
          <a:xfrm>
            <a:off x="1619672" y="690250"/>
            <a:ext cx="89639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Síntese</a:t>
            </a:r>
            <a:endParaRPr lang="pt-BR" sz="1800" dirty="0">
              <a:solidFill>
                <a:schemeClr val="tx1"/>
              </a:solidFill>
            </a:endParaRPr>
          </a:p>
        </p:txBody>
      </p:sp>
      <p:sp>
        <p:nvSpPr>
          <p:cNvPr id="20"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rgbClr val="FFC0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5" name="Retângulo 24"/>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26" name="Retângulo 25"/>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7" name="Retângulo 26"/>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0" name="Retângulo 29"/>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1" name="Retângulo 30"/>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2" name="Retângulo 31"/>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3" name="Retângulo 32"/>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34" name="Retângulo 33"/>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pic>
        <p:nvPicPr>
          <p:cNvPr id="16" name="Imagem 1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2000" contrast="37000"/>
                    </a14:imgEffect>
                  </a14:imgLayer>
                </a14:imgProps>
              </a:ext>
              <a:ext uri="{28A0092B-C50C-407E-A947-70E740481C1C}">
                <a14:useLocalDpi xmlns:a14="http://schemas.microsoft.com/office/drawing/2010/main" val="0"/>
              </a:ext>
            </a:extLst>
          </a:blip>
          <a:srcRect l="9191" r="8466" b="12196"/>
          <a:stretch/>
        </p:blipFill>
        <p:spPr>
          <a:xfrm rot="5400000">
            <a:off x="5682347" y="1593865"/>
            <a:ext cx="4176466" cy="1955768"/>
          </a:xfrm>
          <a:prstGeom prst="rect">
            <a:avLst/>
          </a:prstGeom>
        </p:spPr>
      </p:pic>
    </p:spTree>
    <p:extLst>
      <p:ext uri="{BB962C8B-B14F-4D97-AF65-F5344CB8AC3E}">
        <p14:creationId xmlns:p14="http://schemas.microsoft.com/office/powerpoint/2010/main" val="2509516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5060"/>
          <a:stretch/>
        </p:blipFill>
        <p:spPr bwMode="auto">
          <a:xfrm>
            <a:off x="7308304" y="1635646"/>
            <a:ext cx="1589916" cy="1656184"/>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tângulo 14">
            <a:hlinkClick r:id="rId3"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 name="Retângulo 1"/>
          <p:cNvSpPr/>
          <p:nvPr/>
        </p:nvSpPr>
        <p:spPr>
          <a:xfrm>
            <a:off x="1644258" y="1251105"/>
            <a:ext cx="5471848" cy="3247043"/>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solidFill>
                <a:schemeClr val="tx1"/>
              </a:solidFill>
            </a:endParaRPr>
          </a:p>
          <a:p>
            <a:r>
              <a:rPr lang="pt-BR" dirty="0">
                <a:solidFill>
                  <a:schemeClr val="tx1"/>
                </a:solidFill>
              </a:rPr>
              <a:t>Após a realização do procedimento gerador de </a:t>
            </a:r>
            <a:r>
              <a:rPr lang="pt-BR" dirty="0" err="1">
                <a:solidFill>
                  <a:schemeClr val="tx1"/>
                </a:solidFill>
              </a:rPr>
              <a:t>perfurocortante</a:t>
            </a:r>
            <a:r>
              <a:rPr lang="pt-BR" dirty="0">
                <a:solidFill>
                  <a:schemeClr val="tx1"/>
                </a:solidFill>
              </a:rPr>
              <a:t> deve-se proceder o descarte adequado do material utilizado, em recipientes próprios. </a:t>
            </a:r>
          </a:p>
          <a:p>
            <a:endParaRPr lang="pt-BR" dirty="0">
              <a:solidFill>
                <a:schemeClr val="tx1"/>
              </a:solidFill>
            </a:endParaRPr>
          </a:p>
          <a:p>
            <a:r>
              <a:rPr lang="pt-BR" dirty="0">
                <a:solidFill>
                  <a:schemeClr val="tx1"/>
                </a:solidFill>
              </a:rPr>
              <a:t>As unidades de saúde devem possuir tais recursos, ou seja, recipientes rígidos, identificados para esse fim e localizados próximos ao ponto de assistência das ações geradoras de tais resíduos. </a:t>
            </a:r>
          </a:p>
          <a:p>
            <a:endParaRPr lang="pt-BR" sz="1200" dirty="0">
              <a:solidFill>
                <a:schemeClr val="tx1"/>
              </a:solidFill>
            </a:endParaRPr>
          </a:p>
          <a:p>
            <a:r>
              <a:rPr lang="pt-BR" dirty="0">
                <a:solidFill>
                  <a:schemeClr val="tx1"/>
                </a:solidFill>
              </a:rPr>
              <a:t>No caso de usuários de medicação injetável em domicílio, esses geram, diariamente, resíduos infectantes semelhantes aos produzidos em instituições de saúde, decorrentes da auto aplicação de insulina e realização da glicemia capilar, por exemplo.</a:t>
            </a:r>
          </a:p>
          <a:p>
            <a:endParaRPr lang="pt-BR" sz="1200" dirty="0">
              <a:solidFill>
                <a:schemeClr val="tx1"/>
              </a:solidFill>
            </a:endParaRPr>
          </a:p>
          <a:p>
            <a:pPr marL="266700" lvl="6" indent="-266700">
              <a:spcAft>
                <a:spcPts val="600"/>
              </a:spcAft>
            </a:pPr>
            <a:endParaRPr lang="pt-BR" dirty="0">
              <a:solidFill>
                <a:schemeClr val="tx1"/>
              </a:solidFill>
            </a:endParaRPr>
          </a:p>
        </p:txBody>
      </p:sp>
      <p:sp>
        <p:nvSpPr>
          <p:cNvPr id="20" name="Divisa 19">
            <a:hlinkClick r:id="rId4"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9" name="Retângulo 18"/>
          <p:cNvSpPr/>
          <p:nvPr/>
        </p:nvSpPr>
        <p:spPr>
          <a:xfrm>
            <a:off x="1619672" y="699542"/>
            <a:ext cx="89639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Síntese</a:t>
            </a:r>
            <a:endParaRPr lang="pt-BR" sz="1800" dirty="0">
              <a:solidFill>
                <a:schemeClr val="tx1"/>
              </a:solidFill>
            </a:endParaRPr>
          </a:p>
        </p:txBody>
      </p:sp>
      <p:sp>
        <p:nvSpPr>
          <p:cNvPr id="22" name="Shape 43"/>
          <p:cNvSpPr txBox="1"/>
          <p:nvPr/>
        </p:nvSpPr>
        <p:spPr>
          <a:xfrm>
            <a:off x="0" y="-20538"/>
            <a:ext cx="9144000" cy="435495"/>
          </a:xfrm>
          <a:prstGeom prst="rect">
            <a:avLst/>
          </a:prstGeom>
          <a:solidFill>
            <a:srgbClr val="FFC0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4" name="AutoShape 2" descr="Imagem inlin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Retângulo 16"/>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18" name="Retângulo 17"/>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1" name="Retângulo 20"/>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3" name="Retângulo 22"/>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4" name="Retângulo 23"/>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5" name="Retângulo 24"/>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6" name="Retângulo 25"/>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7" name="Retângulo 26"/>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 name="Retângulo 1"/>
          <p:cNvSpPr/>
          <p:nvPr/>
        </p:nvSpPr>
        <p:spPr>
          <a:xfrm>
            <a:off x="1619672" y="1285185"/>
            <a:ext cx="6840000" cy="1646605"/>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pt-BR" sz="800" dirty="0">
                <a:solidFill>
                  <a:schemeClr val="tx1"/>
                </a:solidFill>
              </a:rPr>
              <a:t> </a:t>
            </a:r>
          </a:p>
          <a:p>
            <a:pPr>
              <a:spcAft>
                <a:spcPts val="600"/>
              </a:spcAft>
            </a:pPr>
            <a:r>
              <a:rPr lang="pt-BR" dirty="0">
                <a:solidFill>
                  <a:schemeClr val="tx1"/>
                </a:solidFill>
              </a:rPr>
              <a:t>Esses resíduos não devem, em hipótese alguma, ser descartados em lixo comum, pois contém resíduos biológicos, que mesmo em pequenas quantidades, colocam em risco tanto os trabalhadores da coleta pública de lixo, quanto o meio ambiente. </a:t>
            </a:r>
          </a:p>
          <a:p>
            <a:pPr>
              <a:spcAft>
                <a:spcPts val="600"/>
              </a:spcAft>
            </a:pPr>
            <a:r>
              <a:rPr lang="pt-BR" dirty="0">
                <a:solidFill>
                  <a:schemeClr val="tx1"/>
                </a:solidFill>
              </a:rPr>
              <a:t>Por isso o mesmo deverá ser descartado em recipientes rígidos (caixa para </a:t>
            </a:r>
            <a:r>
              <a:rPr lang="pt-BR" dirty="0" err="1">
                <a:solidFill>
                  <a:schemeClr val="tx1"/>
                </a:solidFill>
              </a:rPr>
              <a:t>perfurocortante</a:t>
            </a:r>
            <a:r>
              <a:rPr lang="pt-BR" dirty="0">
                <a:solidFill>
                  <a:schemeClr val="tx1"/>
                </a:solidFill>
              </a:rPr>
              <a:t>) e encaminhados à unidade de saúde para destinação adequada. </a:t>
            </a:r>
          </a:p>
          <a:p>
            <a:pPr>
              <a:spcAft>
                <a:spcPts val="600"/>
              </a:spcAft>
            </a:pPr>
            <a:endParaRPr lang="pt-BR" sz="800" dirty="0">
              <a:solidFill>
                <a:schemeClr val="tx1"/>
              </a:solidFill>
            </a:endParaRPr>
          </a:p>
        </p:txBody>
      </p:sp>
      <p:sp>
        <p:nvSpPr>
          <p:cNvPr id="20" name="Divisa 19">
            <a:hlinkClick r:id="rId3" action="ppaction://hlinksldjump"/>
          </p:cNvPr>
          <p:cNvSpPr/>
          <p:nvPr/>
        </p:nvSpPr>
        <p:spPr>
          <a:xfrm>
            <a:off x="8388424" y="4731990"/>
            <a:ext cx="576064" cy="287992"/>
          </a:xfrm>
          <a:prstGeom prst="chevro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9" name="Retângulo 18"/>
          <p:cNvSpPr/>
          <p:nvPr/>
        </p:nvSpPr>
        <p:spPr>
          <a:xfrm>
            <a:off x="1619672" y="762258"/>
            <a:ext cx="896399" cy="369332"/>
          </a:xfrm>
          <a:prstGeom prst="rect">
            <a:avLst/>
          </a:prstGeom>
        </p:spPr>
        <p:txBody>
          <a:bodyPr wrap="none">
            <a:spAutoFit/>
          </a:bodyPr>
          <a:lstStyle/>
          <a:p>
            <a:r>
              <a:rPr lang="pt-BR" sz="1800" b="1" cap="small" dirty="0">
                <a:solidFill>
                  <a:schemeClr val="tx1"/>
                </a:solidFill>
                <a:latin typeface="Trebuchet MS" pitchFamily="34" charset="0"/>
                <a:cs typeface="Arial" pitchFamily="34" charset="0"/>
              </a:rPr>
              <a:t>Síntese</a:t>
            </a:r>
            <a:endParaRPr lang="pt-BR" sz="1800" dirty="0">
              <a:solidFill>
                <a:schemeClr val="tx1"/>
              </a:solidFill>
            </a:endParaRPr>
          </a:p>
        </p:txBody>
      </p:sp>
      <p:sp>
        <p:nvSpPr>
          <p:cNvPr id="22" name="Shape 43"/>
          <p:cNvSpPr txBox="1"/>
          <p:nvPr/>
        </p:nvSpPr>
        <p:spPr>
          <a:xfrm>
            <a:off x="0" y="-20538"/>
            <a:ext cx="9144000" cy="435495"/>
          </a:xfrm>
          <a:prstGeom prst="rect">
            <a:avLst/>
          </a:prstGeom>
          <a:solidFill>
            <a:srgbClr val="FFCC00"/>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tx1"/>
                </a:solidFill>
              </a:rPr>
              <a:t>1ª etapa: consultar a bibliografia disponibilizada</a:t>
            </a:r>
          </a:p>
        </p:txBody>
      </p:sp>
      <p:pic>
        <p:nvPicPr>
          <p:cNvPr id="2050" name="Picture 2" descr="Resultado de imagem para descarte correto de perfurocort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003798"/>
            <a:ext cx="3096344" cy="187569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Retângulo 15"/>
          <p:cNvSpPr/>
          <p:nvPr/>
        </p:nvSpPr>
        <p:spPr>
          <a:xfrm>
            <a:off x="107504" y="2207790"/>
            <a:ext cx="1187998"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rgbClr val="FFFF00"/>
                </a:solidFill>
                <a:latin typeface="+mn-lt"/>
                <a:ea typeface="+mn-ea"/>
                <a:cs typeface="+mn-cs"/>
              </a:rPr>
              <a:t>Recursos</a:t>
            </a:r>
          </a:p>
        </p:txBody>
      </p:sp>
      <p:sp>
        <p:nvSpPr>
          <p:cNvPr id="17" name="Retângulo 16"/>
          <p:cNvSpPr/>
          <p:nvPr/>
        </p:nvSpPr>
        <p:spPr>
          <a:xfrm>
            <a:off x="107504" y="25668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8" name="Retângulo 17"/>
          <p:cNvSpPr/>
          <p:nvPr/>
        </p:nvSpPr>
        <p:spPr>
          <a:xfrm>
            <a:off x="107504" y="29259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1" name="Retângulo 20"/>
          <p:cNvSpPr/>
          <p:nvPr/>
        </p:nvSpPr>
        <p:spPr>
          <a:xfrm>
            <a:off x="107504" y="32849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3" name="Retângulo 22"/>
          <p:cNvSpPr/>
          <p:nvPr/>
        </p:nvSpPr>
        <p:spPr>
          <a:xfrm>
            <a:off x="107504" y="185167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4" name="Retângulo 23"/>
          <p:cNvSpPr/>
          <p:nvPr/>
        </p:nvSpPr>
        <p:spPr>
          <a:xfrm>
            <a:off x="107504" y="77155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5" name="Retângulo 24"/>
          <p:cNvSpPr/>
          <p:nvPr/>
        </p:nvSpPr>
        <p:spPr>
          <a:xfrm>
            <a:off x="107503" y="113061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6" name="Retângulo 25"/>
          <p:cNvSpPr/>
          <p:nvPr/>
        </p:nvSpPr>
        <p:spPr>
          <a:xfrm>
            <a:off x="107502" y="1491630"/>
            <a:ext cx="1188000" cy="307777"/>
          </a:xfrm>
          <a:prstGeom prst="rect">
            <a:avLst/>
          </a:prstGeom>
          <a:solidFill>
            <a:schemeClr val="tx1"/>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6527</TotalTime>
  <Words>2188</Words>
  <Application>Microsoft Office PowerPoint</Application>
  <PresentationFormat>Apresentação na tela (16:9)</PresentationFormat>
  <Paragraphs>426</Paragraphs>
  <Slides>32</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32</vt:i4>
      </vt:variant>
    </vt:vector>
  </HeadingPairs>
  <TitlesOfParts>
    <vt:vector size="39" baseType="lpstr">
      <vt:lpstr>Arial</vt:lpstr>
      <vt:lpstr>Arial</vt:lpstr>
      <vt:lpstr>Calibri</vt:lpstr>
      <vt:lpstr>times new roman</vt:lpstr>
      <vt:lpstr>Trebuchet MS</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 Zem</dc:creator>
  <cp:lastModifiedBy>Isis Pienta</cp:lastModifiedBy>
  <cp:revision>353</cp:revision>
  <dcterms:modified xsi:type="dcterms:W3CDTF">2017-10-23T13:22:09Z</dcterms:modified>
</cp:coreProperties>
</file>