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40"/>
  </p:notesMasterIdLst>
  <p:sldIdLst>
    <p:sldId id="256" r:id="rId2"/>
    <p:sldId id="287" r:id="rId3"/>
    <p:sldId id="288" r:id="rId4"/>
    <p:sldId id="297" r:id="rId5"/>
    <p:sldId id="343" r:id="rId6"/>
    <p:sldId id="307" r:id="rId7"/>
    <p:sldId id="339" r:id="rId8"/>
    <p:sldId id="340" r:id="rId9"/>
    <p:sldId id="354" r:id="rId10"/>
    <p:sldId id="353" r:id="rId11"/>
    <p:sldId id="341" r:id="rId12"/>
    <p:sldId id="331" r:id="rId13"/>
    <p:sldId id="333" r:id="rId14"/>
    <p:sldId id="304" r:id="rId15"/>
    <p:sldId id="355" r:id="rId16"/>
    <p:sldId id="356" r:id="rId17"/>
    <p:sldId id="357" r:id="rId18"/>
    <p:sldId id="358" r:id="rId19"/>
    <p:sldId id="347" r:id="rId20"/>
    <p:sldId id="313" r:id="rId21"/>
    <p:sldId id="314" r:id="rId22"/>
    <p:sldId id="327" r:id="rId23"/>
    <p:sldId id="329" r:id="rId24"/>
    <p:sldId id="330" r:id="rId25"/>
    <p:sldId id="344" r:id="rId26"/>
    <p:sldId id="318" r:id="rId27"/>
    <p:sldId id="359" r:id="rId28"/>
    <p:sldId id="360" r:id="rId29"/>
    <p:sldId id="361" r:id="rId30"/>
    <p:sldId id="362" r:id="rId31"/>
    <p:sldId id="351" r:id="rId32"/>
    <p:sldId id="319" r:id="rId33"/>
    <p:sldId id="320" r:id="rId34"/>
    <p:sldId id="335" r:id="rId35"/>
    <p:sldId id="336" r:id="rId36"/>
    <p:sldId id="337" r:id="rId37"/>
    <p:sldId id="294" r:id="rId38"/>
    <p:sldId id="295" r:id="rId3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CC0099"/>
    <a:srgbClr val="B0852E"/>
    <a:srgbClr val="CCFF33"/>
    <a:srgbClr val="0000FF"/>
    <a:srgbClr val="FF9900"/>
    <a:srgbClr val="FFA833"/>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E87D349B-E23D-4F58-89F5-7D22BB63001F}">
  <a:tblStyle styleId="{E87D349B-E23D-4F58-89F5-7D22BB63001F}" styleName="Table_0">
    <a:wholeTbl>
      <a:tcStyle>
        <a:tcBdr>
          <a:left>
            <a:ln w="9525" cap="flat">
              <a:solidFill>
                <a:srgbClr val="9E9E9E"/>
              </a:solidFill>
              <a:prstDash val="solid"/>
              <a:round/>
              <a:headEnd type="none" w="med" len="med"/>
              <a:tailEnd type="none" w="med" len="med"/>
            </a:ln>
          </a:left>
          <a:right>
            <a:ln w="9525" cap="flat">
              <a:solidFill>
                <a:srgbClr val="9E9E9E"/>
              </a:solidFill>
              <a:prstDash val="solid"/>
              <a:round/>
              <a:headEnd type="none" w="med" len="med"/>
              <a:tailEnd type="none" w="med" len="med"/>
            </a:ln>
          </a:right>
          <a:top>
            <a:ln w="9525" cap="flat">
              <a:solidFill>
                <a:srgbClr val="9E9E9E"/>
              </a:solidFill>
              <a:prstDash val="solid"/>
              <a:round/>
              <a:headEnd type="none" w="med" len="med"/>
              <a:tailEnd type="none" w="med" len="med"/>
            </a:ln>
          </a:top>
          <a:bottom>
            <a:ln w="9525" cap="flat">
              <a:solidFill>
                <a:srgbClr val="9E9E9E"/>
              </a:solidFill>
              <a:prstDash val="solid"/>
              <a:round/>
              <a:headEnd type="none" w="med" len="med"/>
              <a:tailEnd type="none" w="med" len="med"/>
            </a:ln>
          </a:bottom>
          <a:insideH>
            <a:ln w="9525" cap="flat">
              <a:solidFill>
                <a:srgbClr val="9E9E9E"/>
              </a:solidFill>
              <a:prstDash val="solid"/>
              <a:round/>
              <a:headEnd type="none" w="med" len="med"/>
              <a:tailEnd type="none" w="med" len="med"/>
            </a:ln>
          </a:insideH>
          <a:insideV>
            <a:ln w="9525" cap="flat">
              <a:solidFill>
                <a:srgbClr val="9E9E9E"/>
              </a:solidFill>
              <a:prstDash val="solid"/>
              <a:round/>
              <a:headEnd type="none" w="med" len="med"/>
              <a:tailEnd type="none" w="med" len="med"/>
            </a:ln>
          </a:insideV>
        </a:tcBdr>
      </a:tcStyle>
    </a:wholeTbl>
  </a:tblStyle>
  <a:tblStyle styleId="{91C8D840-AEB8-404D-8919-C4E563DE7445}" styleName="Table_1">
    <a:wholeTbl>
      <a:tcStyle>
        <a:tcBdr>
          <a:left>
            <a:ln w="9525" cap="flat">
              <a:solidFill>
                <a:srgbClr val="9E9E9E"/>
              </a:solidFill>
              <a:prstDash val="solid"/>
              <a:round/>
              <a:headEnd type="none" w="med" len="med"/>
              <a:tailEnd type="none" w="med" len="med"/>
            </a:ln>
          </a:left>
          <a:right>
            <a:ln w="9525" cap="flat">
              <a:solidFill>
                <a:srgbClr val="9E9E9E"/>
              </a:solidFill>
              <a:prstDash val="solid"/>
              <a:round/>
              <a:headEnd type="none" w="med" len="med"/>
              <a:tailEnd type="none" w="med" len="med"/>
            </a:ln>
          </a:right>
          <a:top>
            <a:ln w="9525" cap="flat">
              <a:solidFill>
                <a:srgbClr val="9E9E9E"/>
              </a:solidFill>
              <a:prstDash val="solid"/>
              <a:round/>
              <a:headEnd type="none" w="med" len="med"/>
              <a:tailEnd type="none" w="med" len="med"/>
            </a:ln>
          </a:top>
          <a:bottom>
            <a:ln w="9525" cap="flat">
              <a:solidFill>
                <a:srgbClr val="9E9E9E"/>
              </a:solidFill>
              <a:prstDash val="solid"/>
              <a:round/>
              <a:headEnd type="none" w="med" len="med"/>
              <a:tailEnd type="none" w="med" len="med"/>
            </a:ln>
          </a:bottom>
          <a:insideH>
            <a:ln w="9525" cap="flat">
              <a:solidFill>
                <a:srgbClr val="9E9E9E"/>
              </a:solidFill>
              <a:prstDash val="solid"/>
              <a:round/>
              <a:headEnd type="none" w="med" len="med"/>
              <a:tailEnd type="none" w="med" len="med"/>
            </a:ln>
          </a:insideH>
          <a:insideV>
            <a:ln w="9525" cap="flat">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14" autoAdjust="0"/>
  </p:normalViewPr>
  <p:slideViewPr>
    <p:cSldViewPr>
      <p:cViewPr varScale="1">
        <p:scale>
          <a:sx n="93" d="100"/>
          <a:sy n="93" d="100"/>
        </p:scale>
        <p:origin x="726" y="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2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03153674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54875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21"/>
            <a:ext cx="7772400" cy="1102519"/>
          </a:xfrm>
        </p:spPr>
        <p:txBody>
          <a:bodyPr/>
          <a:lstStyle/>
          <a:p>
            <a:r>
              <a:rPr lang="pt-BR"/>
              <a:t>Clique para editar o estilo do título mestre</a:t>
            </a:r>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F379072B-B782-475E-90A9-17174874DA2B}" type="datetimeFigureOut">
              <a:rPr lang="pt-BR" smtClean="0"/>
              <a:pPr/>
              <a:t>02/06/2017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379072B-B782-475E-90A9-17174874DA2B}" type="datetimeFigureOut">
              <a:rPr lang="pt-BR" smtClean="0"/>
              <a:pPr/>
              <a:t>02/06/2017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3"/>
            <a:ext cx="2057400" cy="3290888"/>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154783"/>
            <a:ext cx="6019800" cy="3290888"/>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379072B-B782-475E-90A9-17174874DA2B}" type="datetimeFigureOut">
              <a:rPr lang="pt-BR" smtClean="0"/>
              <a:pPr/>
              <a:t>02/06/2017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379072B-B782-475E-90A9-17174874DA2B}" type="datetimeFigureOut">
              <a:rPr lang="pt-BR" smtClean="0"/>
              <a:pPr/>
              <a:t>02/06/2017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F379072B-B782-475E-90A9-17174874DA2B}" type="datetimeFigureOut">
              <a:rPr lang="pt-BR" smtClean="0"/>
              <a:pPr/>
              <a:t>02/06/2017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F379072B-B782-475E-90A9-17174874DA2B}" type="datetimeFigureOut">
              <a:rPr lang="pt-BR" smtClean="0"/>
              <a:pPr/>
              <a:t>02/06/2017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F379072B-B782-475E-90A9-17174874DA2B}" type="datetimeFigureOut">
              <a:rPr lang="pt-BR" smtClean="0"/>
              <a:pPr/>
              <a:t>02/06/2017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F379072B-B782-475E-90A9-17174874DA2B}" type="datetimeFigureOut">
              <a:rPr lang="pt-BR" smtClean="0"/>
              <a:pPr/>
              <a:t>02/06/2017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379072B-B782-475E-90A9-17174874DA2B}" type="datetimeFigureOut">
              <a:rPr lang="pt-BR" smtClean="0"/>
              <a:pPr/>
              <a:t>02/06/2017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5" y="204787"/>
            <a:ext cx="3008313" cy="871538"/>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F379072B-B782-475E-90A9-17174874DA2B}" type="datetimeFigureOut">
              <a:rPr lang="pt-BR" smtClean="0"/>
              <a:pPr/>
              <a:t>02/06/2017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1"/>
            <a:ext cx="5486400" cy="425054"/>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F379072B-B782-475E-90A9-17174874DA2B}" type="datetimeFigureOut">
              <a:rPr lang="pt-BR" smtClean="0"/>
              <a:pPr/>
              <a:t>02/06/2017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379072B-B782-475E-90A9-17174874DA2B}" type="datetimeFigureOut">
              <a:rPr lang="pt-BR" smtClean="0"/>
              <a:pPr/>
              <a:t>02/06/2017</a:t>
            </a:fld>
            <a:endParaRPr lang="pt-BR"/>
          </a:p>
        </p:txBody>
      </p:sp>
      <p:sp>
        <p:nvSpPr>
          <p:cNvPr id="5" name="Espaço Reservado para Rodapé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spcBef>
                <a:spcPts val="0"/>
              </a:spcBef>
              <a:buNone/>
            </a:pPr>
            <a:fld id="{00000000-1234-1234-1234-123412341234}" type="slidenum">
              <a:rPr lang="pt-BR" smtClean="0"/>
              <a:pPr>
                <a:spcBef>
                  <a:spcPts val="0"/>
                </a:spcBef>
                <a:buNone/>
              </a:pPr>
              <a:t>‹nº›</a:t>
            </a:fld>
            <a:endParaRPr lang="pt-B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microsoft.com/office/2007/relationships/hdphoto" Target="../media/hdphoto1.wdp"/><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tecnovigilanca_cartilha_protecao_respiratoria.pdf" TargetMode="External"/><Relationship Id="rId2" Type="http://schemas.openxmlformats.org/officeDocument/2006/relationships/hyperlink" Target="Medidas%20para%20reduzir%20a%20transmiss&#227;o%20do%20M.%20tuberculosis.pdf"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gif"/></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slide" Target="slide16.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gif"/></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slide" Target="slide28.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2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slide" Target="slide35.xml"/><Relationship Id="rId4" Type="http://schemas.openxmlformats.org/officeDocument/2006/relationships/slide" Target="slide34.xml"/></Relationships>
</file>

<file path=ppt/slides/_rels/slide33.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3" name="Shape 43"/>
          <p:cNvSpPr txBox="1"/>
          <p:nvPr/>
        </p:nvSpPr>
        <p:spPr>
          <a:xfrm>
            <a:off x="2699792" y="843558"/>
            <a:ext cx="6216311" cy="1944216"/>
          </a:xfrm>
          <a:prstGeom prst="rect">
            <a:avLst/>
          </a:prstGeom>
          <a:solidFill>
            <a:schemeClr val="tx2">
              <a:lumMod val="60000"/>
              <a:lumOff val="40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2800" dirty="0">
                <a:solidFill>
                  <a:schemeClr val="bg1"/>
                </a:solidFill>
              </a:rPr>
              <a:t>PRECAUÇÕES PARA A TRANSMISSÃO DE MICRORGANISMOS NA ATENÇÃO PRIMÁRIA EM SAÚDE </a:t>
            </a:r>
          </a:p>
        </p:txBody>
      </p:sp>
      <p:sp>
        <p:nvSpPr>
          <p:cNvPr id="2" name="Retângulo 1">
            <a:hlinkClick r:id="rId3" action="ppaction://hlinksldjump"/>
          </p:cNvPr>
          <p:cNvSpPr/>
          <p:nvPr/>
        </p:nvSpPr>
        <p:spPr>
          <a:xfrm>
            <a:off x="7776488" y="3795886"/>
            <a:ext cx="1188000" cy="288032"/>
          </a:xfrm>
          <a:prstGeom prst="rect">
            <a:avLst/>
          </a:prstGeom>
          <a:solidFill>
            <a:schemeClr val="tx2">
              <a:lumMod val="40000"/>
              <a:lumOff val="6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pt-BR" dirty="0"/>
              <a:t>entrar</a:t>
            </a:r>
          </a:p>
        </p:txBody>
      </p:sp>
      <p:pic>
        <p:nvPicPr>
          <p:cNvPr id="11" name="Picture 2"/>
          <p:cNvPicPr>
            <a:picLocks noChangeAspect="1" noChangeArrowheads="1"/>
          </p:cNvPicPr>
          <p:nvPr/>
        </p:nvPicPr>
        <p:blipFill>
          <a:blip r:embed="rId4"/>
          <a:srcRect l="19372" t="6720" r="60783" b="81520"/>
          <a:stretch>
            <a:fillRect/>
          </a:stretch>
        </p:blipFill>
        <p:spPr bwMode="auto">
          <a:xfrm>
            <a:off x="7668344" y="4568077"/>
            <a:ext cx="1296144" cy="432048"/>
          </a:xfrm>
          <a:prstGeom prst="rect">
            <a:avLst/>
          </a:prstGeom>
          <a:noFill/>
          <a:ln w="9525">
            <a:noFill/>
            <a:miter lim="800000"/>
            <a:headEnd/>
            <a:tailEnd/>
          </a:ln>
        </p:spPr>
      </p:pic>
      <p:pic>
        <p:nvPicPr>
          <p:cNvPr id="4" name="Imagem 3"/>
          <p:cNvPicPr>
            <a:picLocks noChangeAspect="1"/>
          </p:cNvPicPr>
          <p:nvPr/>
        </p:nvPicPr>
        <p:blipFill>
          <a:blip r:embed="rId5"/>
          <a:stretch>
            <a:fillRect/>
          </a:stretch>
        </p:blipFill>
        <p:spPr>
          <a:xfrm>
            <a:off x="3734595" y="4507422"/>
            <a:ext cx="683710" cy="590340"/>
          </a:xfrm>
          <a:prstGeom prst="rect">
            <a:avLst/>
          </a:prstGeom>
        </p:spPr>
      </p:pic>
      <p:pic>
        <p:nvPicPr>
          <p:cNvPr id="5" name="Imagem 4"/>
          <p:cNvPicPr>
            <a:picLocks noChangeAspect="1"/>
          </p:cNvPicPr>
          <p:nvPr/>
        </p:nvPicPr>
        <p:blipFill>
          <a:blip r:embed="rId6"/>
          <a:stretch>
            <a:fillRect/>
          </a:stretch>
        </p:blipFill>
        <p:spPr>
          <a:xfrm>
            <a:off x="4716016" y="4610166"/>
            <a:ext cx="2706859" cy="341406"/>
          </a:xfrm>
          <a:prstGeom prst="rect">
            <a:avLst/>
          </a:prstGeom>
        </p:spPr>
      </p:pic>
      <p:pic>
        <p:nvPicPr>
          <p:cNvPr id="6" name="Imagem 5"/>
          <p:cNvPicPr>
            <a:picLocks noChangeAspect="1"/>
          </p:cNvPicPr>
          <p:nvPr/>
        </p:nvPicPr>
        <p:blipFill>
          <a:blip r:embed="rId7"/>
          <a:stretch>
            <a:fillRect/>
          </a:stretch>
        </p:blipFill>
        <p:spPr>
          <a:xfrm>
            <a:off x="250674" y="4456736"/>
            <a:ext cx="1032469" cy="591172"/>
          </a:xfrm>
          <a:prstGeom prst="rect">
            <a:avLst/>
          </a:prstGeom>
        </p:spPr>
      </p:pic>
      <p:pic>
        <p:nvPicPr>
          <p:cNvPr id="7" name="Imagem 6"/>
          <p:cNvPicPr>
            <a:picLocks noChangeAspect="1"/>
          </p:cNvPicPr>
          <p:nvPr/>
        </p:nvPicPr>
        <p:blipFill>
          <a:blip r:embed="rId8"/>
          <a:stretch>
            <a:fillRect/>
          </a:stretch>
        </p:blipFill>
        <p:spPr>
          <a:xfrm>
            <a:off x="1760550" y="4484443"/>
            <a:ext cx="1639966" cy="548100"/>
          </a:xfrm>
          <a:prstGeom prst="rect">
            <a:avLst/>
          </a:prstGeom>
        </p:spPr>
      </p:pic>
      <p:cxnSp>
        <p:nvCxnSpPr>
          <p:cNvPr id="9" name="Conector reto 8"/>
          <p:cNvCxnSpPr/>
          <p:nvPr/>
        </p:nvCxnSpPr>
        <p:spPr>
          <a:xfrm>
            <a:off x="107504" y="4443194"/>
            <a:ext cx="8899547"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tângulo 2"/>
          <p:cNvSpPr/>
          <p:nvPr/>
        </p:nvSpPr>
        <p:spPr>
          <a:xfrm>
            <a:off x="2699791" y="3579862"/>
            <a:ext cx="4723083" cy="432048"/>
          </a:xfrm>
          <a:prstGeom prst="rect">
            <a:avLst/>
          </a:prstGeom>
          <a:solidFill>
            <a:schemeClr val="bg1">
              <a:lumMod val="50000"/>
            </a:schemeClr>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t>USO DE MÁSCARA </a:t>
            </a:r>
            <a:r>
              <a:rPr lang="pt-BR" sz="2000" dirty="0">
                <a:solidFill>
                  <a:schemeClr val="bg1"/>
                </a:solidFill>
              </a:rPr>
              <a:t>E ETIQUETA DA TOSSE</a:t>
            </a:r>
          </a:p>
        </p:txBody>
      </p:sp>
      <p:pic>
        <p:nvPicPr>
          <p:cNvPr id="12" name="Imagem 11" descr="C:\Users\Silvia\Dropbox\WEBQUEST\ULTIMA VERSAO\Mascara manequim.jpeg"/>
          <p:cNvPicPr/>
          <p:nvPr/>
        </p:nvPicPr>
        <p:blipFill rotWithShape="1">
          <a:blip r:embed="rId9">
            <a:extLst>
              <a:ext uri="{BEBA8EAE-BF5A-486C-A8C5-ECC9F3942E4B}">
                <a14:imgProps xmlns:a14="http://schemas.microsoft.com/office/drawing/2010/main">
                  <a14:imgLayer r:embed="rId10">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t="14895" b="13704"/>
          <a:stretch/>
        </p:blipFill>
        <p:spPr bwMode="auto">
          <a:xfrm>
            <a:off x="107505" y="771550"/>
            <a:ext cx="2504916" cy="3262552"/>
          </a:xfrm>
          <a:prstGeom prst="rect">
            <a:avLst/>
          </a:prstGeom>
          <a:noFill/>
          <a:ln>
            <a:noFill/>
          </a:ln>
          <a:effectLst>
            <a:outerShdw blurRad="50800" dist="38100" dir="8100000" algn="tr" rotWithShape="0">
              <a:prstClr val="black">
                <a:alpha val="40000"/>
              </a:prstClr>
            </a:outerShdw>
          </a:effectLst>
          <a:extLst>
            <a:ext uri="{53640926-AAD7-44D8-BBD7-CCE9431645EC}">
              <a14:shadowObscured xmlns:a14="http://schemas.microsoft.com/office/drawing/2010/main"/>
            </a:ext>
          </a:extLst>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 name="Retângulo 1"/>
          <p:cNvSpPr/>
          <p:nvPr/>
        </p:nvSpPr>
        <p:spPr>
          <a:xfrm>
            <a:off x="1619672" y="964341"/>
            <a:ext cx="5040560" cy="3795911"/>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endParaRPr lang="pt-BR" dirty="0"/>
          </a:p>
          <a:p>
            <a:pPr>
              <a:spcAft>
                <a:spcPts val="500"/>
              </a:spcAft>
            </a:pPr>
            <a:r>
              <a:rPr lang="pt-BR" dirty="0"/>
              <a:t>O usuário </a:t>
            </a:r>
            <a:r>
              <a:rPr lang="pt-BR" dirty="0" err="1"/>
              <a:t>bacilífero</a:t>
            </a:r>
            <a:r>
              <a:rPr lang="pt-BR" dirty="0"/>
              <a:t> dissemina os bacilos no ambiente ao tossir, falar ou espirrar, e estes ficam suspensos no ar por até nove horas, dependendo da ventilação. </a:t>
            </a:r>
          </a:p>
          <a:p>
            <a:pPr>
              <a:spcAft>
                <a:spcPts val="500"/>
              </a:spcAft>
            </a:pPr>
            <a:r>
              <a:rPr lang="pt-BR" dirty="0"/>
              <a:t>Daí a importância do uso de máscara pelo usuário sintomático, a fim de evitar a disseminação para o ambiente. </a:t>
            </a:r>
          </a:p>
          <a:p>
            <a:pPr>
              <a:spcAft>
                <a:spcPts val="500"/>
              </a:spcAft>
            </a:pPr>
            <a:r>
              <a:rPr lang="pt-BR" dirty="0"/>
              <a:t>Para esse usuário, recomenda-se o uso de máscara comum, a fim de reter as partículas eliminadas, enquanto permanecer  no serviço de saúde. </a:t>
            </a:r>
          </a:p>
          <a:p>
            <a:pPr>
              <a:spcAft>
                <a:spcPts val="500"/>
              </a:spcAft>
            </a:pPr>
            <a:r>
              <a:rPr lang="pt-BR" dirty="0"/>
              <a:t>Já para o profissional de saúde que o atende, recomenda-se o uso de máscara PFF2 ou N95, sendo que esta deve vedar totalmente a face para que nenhuma partícula passe e entre em contato com as vias aéreas. </a:t>
            </a:r>
          </a:p>
          <a:p>
            <a:pPr>
              <a:spcAft>
                <a:spcPts val="500"/>
              </a:spcAft>
            </a:pPr>
            <a:r>
              <a:rPr lang="pt-BR" dirty="0"/>
              <a:t>Deverá ser descartada quando estiver com a integridade comprometida: molhada, rasgada, suja ou com problema de funcionamento. </a:t>
            </a:r>
          </a:p>
        </p:txBody>
      </p:sp>
      <p:sp>
        <p:nvSpPr>
          <p:cNvPr id="20" name="Divisa 19">
            <a:hlinkClick r:id="rId3" action="ppaction://hlinksldjump"/>
          </p:cNvPr>
          <p:cNvSpPr/>
          <p:nvPr/>
        </p:nvSpPr>
        <p:spPr>
          <a:xfrm>
            <a:off x="8388424" y="4731990"/>
            <a:ext cx="576064" cy="287992"/>
          </a:xfrm>
          <a:prstGeom prst="chevron">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6" name="Retângulo 25"/>
          <p:cNvSpPr/>
          <p:nvPr/>
        </p:nvSpPr>
        <p:spPr>
          <a:xfrm>
            <a:off x="1619672" y="618242"/>
            <a:ext cx="896399" cy="369332"/>
          </a:xfrm>
          <a:prstGeom prst="rect">
            <a:avLst/>
          </a:prstGeom>
        </p:spPr>
        <p:txBody>
          <a:bodyPr wrap="none">
            <a:spAutoFit/>
          </a:bodyPr>
          <a:lstStyle/>
          <a:p>
            <a:r>
              <a:rPr lang="pt-BR" sz="1800" b="1" cap="small" dirty="0">
                <a:solidFill>
                  <a:schemeClr val="bg1">
                    <a:lumMod val="50000"/>
                  </a:schemeClr>
                </a:solidFill>
                <a:latin typeface="Trebuchet MS" pitchFamily="34" charset="0"/>
                <a:cs typeface="Arial" pitchFamily="34" charset="0"/>
              </a:rPr>
              <a:t>Síntese</a:t>
            </a:r>
            <a:endParaRPr lang="pt-BR" sz="1800" dirty="0">
              <a:solidFill>
                <a:schemeClr val="bg1">
                  <a:lumMod val="50000"/>
                </a:schemeClr>
              </a:solidFill>
            </a:endParaRPr>
          </a:p>
        </p:txBody>
      </p:sp>
      <p:sp>
        <p:nvSpPr>
          <p:cNvPr id="19"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1ª etapa: consultar a bibliografia disponibilizada</a:t>
            </a:r>
          </a:p>
        </p:txBody>
      </p:sp>
      <p:sp>
        <p:nvSpPr>
          <p:cNvPr id="22" name="Retângulo 21"/>
          <p:cNvSpPr/>
          <p:nvPr/>
        </p:nvSpPr>
        <p:spPr>
          <a:xfrm>
            <a:off x="107504" y="7715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3" name="Retângulo 22"/>
          <p:cNvSpPr/>
          <p:nvPr/>
        </p:nvSpPr>
        <p:spPr>
          <a:xfrm>
            <a:off x="107504" y="1138078"/>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24" name="Retângulo 23"/>
          <p:cNvSpPr/>
          <p:nvPr/>
        </p:nvSpPr>
        <p:spPr>
          <a:xfrm>
            <a:off x="107504" y="220779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40000"/>
                    <a:lumOff val="60000"/>
                  </a:schemeClr>
                </a:solidFill>
                <a:latin typeface="+mn-lt"/>
                <a:ea typeface="+mn-ea"/>
                <a:cs typeface="+mn-cs"/>
              </a:rPr>
              <a:t>Recursos</a:t>
            </a:r>
          </a:p>
        </p:txBody>
      </p:sp>
      <p:sp>
        <p:nvSpPr>
          <p:cNvPr id="25" name="Retângulo 24"/>
          <p:cNvSpPr/>
          <p:nvPr/>
        </p:nvSpPr>
        <p:spPr>
          <a:xfrm>
            <a:off x="107504" y="25668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Avaliação</a:t>
            </a:r>
          </a:p>
        </p:txBody>
      </p:sp>
      <p:sp>
        <p:nvSpPr>
          <p:cNvPr id="27" name="Retângulo 26"/>
          <p:cNvSpPr/>
          <p:nvPr/>
        </p:nvSpPr>
        <p:spPr>
          <a:xfrm>
            <a:off x="107504" y="292591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Conclusão</a:t>
            </a:r>
          </a:p>
        </p:txBody>
      </p:sp>
      <p:sp>
        <p:nvSpPr>
          <p:cNvPr id="28" name="Retângulo 27"/>
          <p:cNvSpPr/>
          <p:nvPr/>
        </p:nvSpPr>
        <p:spPr>
          <a:xfrm>
            <a:off x="107502" y="328497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Créditos</a:t>
            </a:r>
          </a:p>
        </p:txBody>
      </p:sp>
      <p:sp>
        <p:nvSpPr>
          <p:cNvPr id="29" name="Retângulo 28"/>
          <p:cNvSpPr/>
          <p:nvPr/>
        </p:nvSpPr>
        <p:spPr>
          <a:xfrm>
            <a:off x="107504" y="185167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Tarefa</a:t>
            </a:r>
          </a:p>
        </p:txBody>
      </p:sp>
      <p:sp>
        <p:nvSpPr>
          <p:cNvPr id="30" name="Retângulo 29"/>
          <p:cNvSpPr/>
          <p:nvPr/>
        </p:nvSpPr>
        <p:spPr>
          <a:xfrm>
            <a:off x="111240" y="149163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pic>
        <p:nvPicPr>
          <p:cNvPr id="3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7794" t="47946" r="28000" b="19583"/>
          <a:stretch/>
        </p:blipFill>
        <p:spPr bwMode="auto">
          <a:xfrm flipH="1">
            <a:off x="6876256" y="1052666"/>
            <a:ext cx="1347705" cy="1519084"/>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descr="Resultado de imagem para máscara PFF2 ou N95"/>
          <p:cNvPicPr>
            <a:picLocks noChangeAspect="1" noChangeArrowheads="1"/>
          </p:cNvPicPr>
          <p:nvPr/>
        </p:nvPicPr>
        <p:blipFill rotWithShape="1">
          <a:blip r:embed="rId5">
            <a:extLst>
              <a:ext uri="{28A0092B-C50C-407E-A947-70E740481C1C}">
                <a14:useLocalDpi xmlns:a14="http://schemas.microsoft.com/office/drawing/2010/main" val="0"/>
              </a:ext>
            </a:extLst>
          </a:blip>
          <a:srcRect t="5540"/>
          <a:stretch/>
        </p:blipFill>
        <p:spPr bwMode="auto">
          <a:xfrm>
            <a:off x="6876256" y="2755661"/>
            <a:ext cx="1711077" cy="1616289"/>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28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0" name="Divisa 19">
            <a:hlinkClick r:id="rId3" action="ppaction://hlinksldjump"/>
          </p:cNvPr>
          <p:cNvSpPr/>
          <p:nvPr/>
        </p:nvSpPr>
        <p:spPr>
          <a:xfrm>
            <a:off x="8388424" y="4731990"/>
            <a:ext cx="576064" cy="287992"/>
          </a:xfrm>
          <a:prstGeom prst="chevron">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5" name="Retângulo 24"/>
          <p:cNvSpPr/>
          <p:nvPr/>
        </p:nvSpPr>
        <p:spPr>
          <a:xfrm>
            <a:off x="1619672" y="699542"/>
            <a:ext cx="896399" cy="369332"/>
          </a:xfrm>
          <a:prstGeom prst="rect">
            <a:avLst/>
          </a:prstGeom>
        </p:spPr>
        <p:txBody>
          <a:bodyPr wrap="none">
            <a:spAutoFit/>
          </a:bodyPr>
          <a:lstStyle/>
          <a:p>
            <a:r>
              <a:rPr lang="pt-BR" sz="1800" b="1" cap="small" dirty="0">
                <a:solidFill>
                  <a:schemeClr val="bg1">
                    <a:lumMod val="50000"/>
                  </a:schemeClr>
                </a:solidFill>
                <a:latin typeface="Trebuchet MS" pitchFamily="34" charset="0"/>
                <a:cs typeface="Arial" pitchFamily="34" charset="0"/>
              </a:rPr>
              <a:t>Síntese</a:t>
            </a:r>
            <a:endParaRPr lang="pt-BR" sz="1800" dirty="0">
              <a:solidFill>
                <a:schemeClr val="bg1">
                  <a:lumMod val="50000"/>
                </a:schemeClr>
              </a:solidFill>
            </a:endParaRPr>
          </a:p>
        </p:txBody>
      </p:sp>
      <p:sp>
        <p:nvSpPr>
          <p:cNvPr id="23"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1ª etapa: consultar a bibliografia disponibilizada</a:t>
            </a:r>
          </a:p>
        </p:txBody>
      </p:sp>
      <p:sp>
        <p:nvSpPr>
          <p:cNvPr id="24" name="Retângulo 23"/>
          <p:cNvSpPr/>
          <p:nvPr/>
        </p:nvSpPr>
        <p:spPr>
          <a:xfrm>
            <a:off x="107504" y="7715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9" name="Retângulo 28"/>
          <p:cNvSpPr/>
          <p:nvPr/>
        </p:nvSpPr>
        <p:spPr>
          <a:xfrm>
            <a:off x="107504" y="1138078"/>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30" name="Retângulo 29"/>
          <p:cNvSpPr/>
          <p:nvPr/>
        </p:nvSpPr>
        <p:spPr>
          <a:xfrm>
            <a:off x="107504" y="220779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40000"/>
                    <a:lumOff val="60000"/>
                  </a:schemeClr>
                </a:solidFill>
                <a:latin typeface="+mn-lt"/>
                <a:ea typeface="+mn-ea"/>
                <a:cs typeface="+mn-cs"/>
              </a:rPr>
              <a:t>Recursos</a:t>
            </a:r>
          </a:p>
        </p:txBody>
      </p:sp>
      <p:sp>
        <p:nvSpPr>
          <p:cNvPr id="31" name="Retângulo 30"/>
          <p:cNvSpPr/>
          <p:nvPr/>
        </p:nvSpPr>
        <p:spPr>
          <a:xfrm>
            <a:off x="107504" y="25668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Avaliação</a:t>
            </a:r>
          </a:p>
        </p:txBody>
      </p:sp>
      <p:sp>
        <p:nvSpPr>
          <p:cNvPr id="32" name="Retângulo 31"/>
          <p:cNvSpPr/>
          <p:nvPr/>
        </p:nvSpPr>
        <p:spPr>
          <a:xfrm>
            <a:off x="107504" y="292591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Conclusão</a:t>
            </a:r>
          </a:p>
        </p:txBody>
      </p:sp>
      <p:sp>
        <p:nvSpPr>
          <p:cNvPr id="33" name="Retângulo 32"/>
          <p:cNvSpPr/>
          <p:nvPr/>
        </p:nvSpPr>
        <p:spPr>
          <a:xfrm>
            <a:off x="107502" y="328497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Créditos</a:t>
            </a:r>
          </a:p>
        </p:txBody>
      </p:sp>
      <p:sp>
        <p:nvSpPr>
          <p:cNvPr id="34" name="Retângulo 33"/>
          <p:cNvSpPr/>
          <p:nvPr/>
        </p:nvSpPr>
        <p:spPr>
          <a:xfrm>
            <a:off x="107504" y="185167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Tarefa</a:t>
            </a:r>
          </a:p>
        </p:txBody>
      </p:sp>
      <p:sp>
        <p:nvSpPr>
          <p:cNvPr id="37" name="Retângulo 36"/>
          <p:cNvSpPr/>
          <p:nvPr/>
        </p:nvSpPr>
        <p:spPr>
          <a:xfrm>
            <a:off x="111240" y="149163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38" name="Retângulo 37"/>
          <p:cNvSpPr/>
          <p:nvPr/>
        </p:nvSpPr>
        <p:spPr>
          <a:xfrm>
            <a:off x="1619672" y="1116489"/>
            <a:ext cx="6120680" cy="2223686"/>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500"/>
              </a:spcAft>
            </a:pPr>
            <a:endParaRPr lang="pt-BR" dirty="0"/>
          </a:p>
          <a:p>
            <a:pPr>
              <a:spcAft>
                <a:spcPts val="500"/>
              </a:spcAft>
            </a:pPr>
            <a:r>
              <a:rPr lang="pt-BR" dirty="0"/>
              <a:t>A coleta de escarro, procedimento solicitado para usuários com suspeita de tuberculose, deve ser realizada preferencialmente em área externa, e nunca em banheiros ou cômodos fechados, pois esses ambientes fechados e sem ventilação aumentam as chances de concentração de partículas </a:t>
            </a:r>
            <a:r>
              <a:rPr lang="pt-BR" dirty="0" err="1"/>
              <a:t>aerolizadas</a:t>
            </a:r>
            <a:r>
              <a:rPr lang="pt-BR" dirty="0"/>
              <a:t>.</a:t>
            </a:r>
          </a:p>
          <a:p>
            <a:pPr>
              <a:spcAft>
                <a:spcPts val="500"/>
              </a:spcAft>
            </a:pPr>
            <a:r>
              <a:rPr lang="pt-BR" dirty="0"/>
              <a:t>Durante visita domiciliar, para usuários </a:t>
            </a:r>
            <a:r>
              <a:rPr lang="pt-BR" dirty="0" err="1"/>
              <a:t>bacilíferos</a:t>
            </a:r>
            <a:r>
              <a:rPr lang="pt-BR" dirty="0"/>
              <a:t>, o agente de saúde ou qualquer outro profissional de saúde deverá usar a máscara N95, desde a entrada até sua saída do domicílio.</a:t>
            </a:r>
          </a:p>
          <a:p>
            <a:pPr>
              <a:spcAft>
                <a:spcPts val="500"/>
              </a:spcAft>
            </a:pPr>
            <a:endParaRPr lang="pt-BR" dirty="0"/>
          </a:p>
        </p:txBody>
      </p:sp>
    </p:spTree>
    <p:extLst>
      <p:ext uri="{BB962C8B-B14F-4D97-AF65-F5344CB8AC3E}">
        <p14:creationId xmlns:p14="http://schemas.microsoft.com/office/powerpoint/2010/main" val="2555103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619672" y="771550"/>
            <a:ext cx="1099981" cy="369332"/>
          </a:xfrm>
          <a:prstGeom prst="rect">
            <a:avLst/>
          </a:prstGeom>
        </p:spPr>
        <p:txBody>
          <a:bodyPr wrap="none">
            <a:spAutoFit/>
          </a:bodyPr>
          <a:lstStyle/>
          <a:p>
            <a:r>
              <a:rPr lang="pt-BR" sz="1800" b="1" cap="small" dirty="0">
                <a:solidFill>
                  <a:schemeClr val="bg1">
                    <a:lumMod val="50000"/>
                  </a:schemeClr>
                </a:solidFill>
                <a:latin typeface="Trebuchet MS" pitchFamily="34" charset="0"/>
                <a:cs typeface="Arial" pitchFamily="34" charset="0"/>
              </a:rPr>
              <a:t>Recursos</a:t>
            </a:r>
            <a:endParaRPr lang="pt-BR" sz="1800" dirty="0">
              <a:solidFill>
                <a:schemeClr val="bg1">
                  <a:lumMod val="50000"/>
                </a:schemeClr>
              </a:solidFill>
            </a:endParaRPr>
          </a:p>
        </p:txBody>
      </p:sp>
      <p:sp>
        <p:nvSpPr>
          <p:cNvPr id="20" name="Retângulo 19"/>
          <p:cNvSpPr/>
          <p:nvPr/>
        </p:nvSpPr>
        <p:spPr>
          <a:xfrm>
            <a:off x="1763720" y="1203598"/>
            <a:ext cx="6840728" cy="615553"/>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pt-BR" sz="1600" dirty="0">
                <a:solidFill>
                  <a:srgbClr val="0000FF"/>
                </a:solidFill>
              </a:rPr>
              <a:t>Caso necessite ou tenha interesse em aprofundar o conhecimento sobre o tema consulte a bibliografia disponível. </a:t>
            </a:r>
            <a:r>
              <a:rPr lang="pt-BR" sz="1800" dirty="0">
                <a:solidFill>
                  <a:srgbClr val="0000FF"/>
                </a:solidFill>
              </a:rPr>
              <a:t> </a:t>
            </a:r>
          </a:p>
        </p:txBody>
      </p:sp>
      <p:sp>
        <p:nvSpPr>
          <p:cNvPr id="22" name="Retângulo 21"/>
          <p:cNvSpPr/>
          <p:nvPr/>
        </p:nvSpPr>
        <p:spPr>
          <a:xfrm>
            <a:off x="1763688" y="1923678"/>
            <a:ext cx="6839960" cy="247298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lvl="0" indent="-369888" algn="just">
              <a:lnSpc>
                <a:spcPct val="115000"/>
              </a:lnSpc>
              <a:buClr>
                <a:srgbClr val="1C4587"/>
              </a:buClr>
              <a:buSzPct val="100000"/>
            </a:pPr>
            <a:endParaRPr lang="pt-BR" dirty="0">
              <a:solidFill>
                <a:srgbClr val="1C4587"/>
              </a:solidFill>
            </a:endParaRPr>
          </a:p>
          <a:p>
            <a:pPr marL="457200" lvl="0" indent="-369888" algn="just">
              <a:lnSpc>
                <a:spcPct val="115000"/>
              </a:lnSpc>
              <a:buClr>
                <a:srgbClr val="1C4587"/>
              </a:buClr>
              <a:buSzPct val="100000"/>
            </a:pPr>
            <a:r>
              <a:rPr lang="pt-BR" dirty="0">
                <a:solidFill>
                  <a:srgbClr val="1C4587"/>
                </a:solidFill>
              </a:rPr>
              <a:t>Transmissão do M. </a:t>
            </a:r>
            <a:r>
              <a:rPr lang="pt-BR" dirty="0" err="1">
                <a:solidFill>
                  <a:srgbClr val="1C4587"/>
                </a:solidFill>
              </a:rPr>
              <a:t>tuberculosis</a:t>
            </a:r>
            <a:endParaRPr lang="pt-BR" dirty="0">
              <a:solidFill>
                <a:srgbClr val="1C4587"/>
              </a:solidFill>
            </a:endParaRPr>
          </a:p>
          <a:p>
            <a:pPr marL="457200" lvl="0" indent="-369888" algn="just">
              <a:lnSpc>
                <a:spcPct val="115000"/>
              </a:lnSpc>
              <a:buClr>
                <a:srgbClr val="1C4587"/>
              </a:buClr>
              <a:buSzPct val="100000"/>
            </a:pPr>
            <a:r>
              <a:rPr lang="pt-BR" dirty="0">
                <a:solidFill>
                  <a:srgbClr val="1C4587"/>
                </a:solidFill>
                <a:hlinkClick r:id="rId2" action="ppaction://hlinkfile"/>
              </a:rPr>
              <a:t>Medidas para reduzir a transmissão do M. </a:t>
            </a:r>
            <a:r>
              <a:rPr lang="pt-BR" dirty="0" err="1">
                <a:solidFill>
                  <a:srgbClr val="1C4587"/>
                </a:solidFill>
                <a:hlinkClick r:id="rId2" action="ppaction://hlinkfile"/>
              </a:rPr>
              <a:t>tuberculosis</a:t>
            </a:r>
            <a:endParaRPr lang="pt-BR" dirty="0">
              <a:solidFill>
                <a:srgbClr val="1C4587"/>
              </a:solidFill>
            </a:endParaRPr>
          </a:p>
          <a:p>
            <a:pPr marL="457200" lvl="0" indent="-369888" algn="just">
              <a:lnSpc>
                <a:spcPct val="115000"/>
              </a:lnSpc>
              <a:buClr>
                <a:srgbClr val="1C4587"/>
              </a:buClr>
              <a:buSzPct val="100000"/>
            </a:pPr>
            <a:endParaRPr lang="pt-BR" dirty="0">
              <a:solidFill>
                <a:srgbClr val="1C4587"/>
              </a:solidFill>
            </a:endParaRPr>
          </a:p>
          <a:p>
            <a:pPr marL="457200" lvl="0" indent="-369888" algn="just">
              <a:lnSpc>
                <a:spcPct val="115000"/>
              </a:lnSpc>
              <a:buClr>
                <a:srgbClr val="1C4587"/>
              </a:buClr>
              <a:buSzPct val="100000"/>
            </a:pPr>
            <a:endParaRPr lang="pt-BR" dirty="0">
              <a:solidFill>
                <a:srgbClr val="1C4587"/>
              </a:solidFill>
            </a:endParaRPr>
          </a:p>
          <a:p>
            <a:pPr marL="457200" lvl="0" indent="-369888" algn="just">
              <a:lnSpc>
                <a:spcPct val="115000"/>
              </a:lnSpc>
              <a:buClr>
                <a:srgbClr val="1C4587"/>
              </a:buClr>
              <a:buSzPct val="100000"/>
            </a:pPr>
            <a:endParaRPr lang="pt-BR" dirty="0">
              <a:solidFill>
                <a:srgbClr val="1C4587"/>
              </a:solidFill>
            </a:endParaRPr>
          </a:p>
          <a:p>
            <a:pPr marL="114300" lvl="0" algn="just">
              <a:lnSpc>
                <a:spcPct val="115000"/>
              </a:lnSpc>
              <a:buClr>
                <a:srgbClr val="1C4587"/>
              </a:buClr>
              <a:buSzPct val="100000"/>
            </a:pPr>
            <a:r>
              <a:rPr lang="pt-BR" dirty="0" err="1">
                <a:solidFill>
                  <a:schemeClr val="tx2"/>
                </a:solidFill>
              </a:rPr>
              <a:t>Tecnovigilância</a:t>
            </a:r>
            <a:endParaRPr lang="pt-BR" dirty="0">
              <a:solidFill>
                <a:schemeClr val="tx2"/>
              </a:solidFill>
            </a:endParaRPr>
          </a:p>
          <a:p>
            <a:pPr marL="87313"/>
            <a:r>
              <a:rPr lang="pt-BR" dirty="0">
                <a:hlinkClick r:id="rId3" action="ppaction://hlinkfile"/>
              </a:rPr>
              <a:t>Cartilha de Proteção Respiratória contra Agentes Biológicos</a:t>
            </a:r>
            <a:endParaRPr lang="pt-BR" dirty="0"/>
          </a:p>
          <a:p>
            <a:endParaRPr lang="pt-BR" dirty="0"/>
          </a:p>
          <a:p>
            <a:endParaRPr lang="pt-BR" dirty="0">
              <a:solidFill>
                <a:schemeClr val="tx2"/>
              </a:solidFill>
            </a:endParaRPr>
          </a:p>
        </p:txBody>
      </p:sp>
      <p:sp>
        <p:nvSpPr>
          <p:cNvPr id="26" name="Divisa 19">
            <a:hlinkClick r:id="rId4" action="ppaction://hlinksldjump"/>
          </p:cNvPr>
          <p:cNvSpPr/>
          <p:nvPr/>
        </p:nvSpPr>
        <p:spPr>
          <a:xfrm>
            <a:off x="8388424" y="4731990"/>
            <a:ext cx="576064" cy="287992"/>
          </a:xfrm>
          <a:prstGeom prst="chevron">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17"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1ª etapa: consultar a bibliografia disponibilizada</a:t>
            </a:r>
          </a:p>
        </p:txBody>
      </p:sp>
      <p:sp>
        <p:nvSpPr>
          <p:cNvPr id="19" name="Retângulo 18"/>
          <p:cNvSpPr/>
          <p:nvPr/>
        </p:nvSpPr>
        <p:spPr>
          <a:xfrm>
            <a:off x="107504" y="7715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3" name="Retângulo 22"/>
          <p:cNvSpPr/>
          <p:nvPr/>
        </p:nvSpPr>
        <p:spPr>
          <a:xfrm>
            <a:off x="107504" y="1138078"/>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27" name="Retângulo 26"/>
          <p:cNvSpPr/>
          <p:nvPr/>
        </p:nvSpPr>
        <p:spPr>
          <a:xfrm>
            <a:off x="107504" y="220779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40000"/>
                    <a:lumOff val="60000"/>
                  </a:schemeClr>
                </a:solidFill>
                <a:latin typeface="+mn-lt"/>
                <a:ea typeface="+mn-ea"/>
                <a:cs typeface="+mn-cs"/>
              </a:rPr>
              <a:t>Recursos</a:t>
            </a:r>
          </a:p>
        </p:txBody>
      </p:sp>
      <p:sp>
        <p:nvSpPr>
          <p:cNvPr id="32" name="Retângulo 31"/>
          <p:cNvSpPr/>
          <p:nvPr/>
        </p:nvSpPr>
        <p:spPr>
          <a:xfrm>
            <a:off x="107504" y="25668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Avaliação</a:t>
            </a:r>
          </a:p>
        </p:txBody>
      </p:sp>
      <p:sp>
        <p:nvSpPr>
          <p:cNvPr id="33" name="Retângulo 32"/>
          <p:cNvSpPr/>
          <p:nvPr/>
        </p:nvSpPr>
        <p:spPr>
          <a:xfrm>
            <a:off x="107504" y="292591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Conclusão</a:t>
            </a:r>
          </a:p>
        </p:txBody>
      </p:sp>
      <p:sp>
        <p:nvSpPr>
          <p:cNvPr id="34" name="Retângulo 33"/>
          <p:cNvSpPr/>
          <p:nvPr/>
        </p:nvSpPr>
        <p:spPr>
          <a:xfrm>
            <a:off x="107502" y="328497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Créditos</a:t>
            </a:r>
          </a:p>
        </p:txBody>
      </p:sp>
      <p:sp>
        <p:nvSpPr>
          <p:cNvPr id="35" name="Retângulo 34"/>
          <p:cNvSpPr/>
          <p:nvPr/>
        </p:nvSpPr>
        <p:spPr>
          <a:xfrm>
            <a:off x="107504" y="185167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Tarefa</a:t>
            </a:r>
          </a:p>
        </p:txBody>
      </p:sp>
      <p:sp>
        <p:nvSpPr>
          <p:cNvPr id="36" name="Retângulo 35"/>
          <p:cNvSpPr/>
          <p:nvPr/>
        </p:nvSpPr>
        <p:spPr>
          <a:xfrm>
            <a:off x="111240" y="149163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grpSp>
        <p:nvGrpSpPr>
          <p:cNvPr id="3" name="Grupo 2"/>
          <p:cNvGrpSpPr/>
          <p:nvPr/>
        </p:nvGrpSpPr>
        <p:grpSpPr>
          <a:xfrm>
            <a:off x="6384246" y="2067694"/>
            <a:ext cx="1932170" cy="1932170"/>
            <a:chOff x="6228184" y="2139702"/>
            <a:chExt cx="2304256" cy="2304256"/>
          </a:xfrm>
        </p:grpSpPr>
        <p:sp>
          <p:nvSpPr>
            <p:cNvPr id="40" name="Retângulo de cantos arredondados 39"/>
            <p:cNvSpPr/>
            <p:nvPr/>
          </p:nvSpPr>
          <p:spPr>
            <a:xfrm>
              <a:off x="7717228" y="3421487"/>
              <a:ext cx="443126" cy="264192"/>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7"/>
            <p:cNvPicPr>
              <a:picLocks noChangeAspect="1"/>
            </p:cNvPicPr>
            <p:nvPr/>
          </p:nvPicPr>
          <p:blipFill rotWithShape="1">
            <a:blip r:embed="rId5">
              <a:duotone>
                <a:schemeClr val="accent1">
                  <a:shade val="45000"/>
                  <a:satMod val="135000"/>
                </a:schemeClr>
                <a:prstClr val="white"/>
              </a:duotone>
            </a:blip>
            <a:srcRect l="16401" t="16401" r="16401" b="16401"/>
            <a:stretch/>
          </p:blipFill>
          <p:spPr>
            <a:xfrm>
              <a:off x="6228184" y="2139702"/>
              <a:ext cx="2304256" cy="2304256"/>
            </a:xfrm>
            <a:prstGeom prst="rect">
              <a:avLst/>
            </a:prstGeom>
            <a:effectLst/>
          </p:spPr>
        </p:pic>
        <p:sp>
          <p:nvSpPr>
            <p:cNvPr id="39" name="Retângulo 38"/>
            <p:cNvSpPr/>
            <p:nvPr/>
          </p:nvSpPr>
          <p:spPr>
            <a:xfrm>
              <a:off x="6519779" y="3382472"/>
              <a:ext cx="1701870" cy="337436"/>
            </a:xfrm>
            <a:prstGeom prst="rect">
              <a:avLst/>
            </a:prstGeom>
            <a:solidFill>
              <a:schemeClr val="bg1">
                <a:lumMod val="50000"/>
              </a:schemeClr>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42" name="Conector reto 41"/>
            <p:cNvCxnSpPr/>
            <p:nvPr/>
          </p:nvCxnSpPr>
          <p:spPr>
            <a:xfrm>
              <a:off x="7025811" y="2848704"/>
              <a:ext cx="265876"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7485118" y="2882621"/>
              <a:ext cx="310154" cy="0"/>
            </a:xfrm>
            <a:prstGeom prst="line">
              <a:avLst/>
            </a:prstGeom>
            <a:ln w="12700">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7299502" y="2810330"/>
              <a:ext cx="193431" cy="0"/>
            </a:xfrm>
            <a:prstGeom prst="line">
              <a:avLst/>
            </a:prstGeom>
            <a:ln w="12700">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7283870" y="3134118"/>
              <a:ext cx="265846" cy="0"/>
            </a:xfrm>
            <a:prstGeom prst="line">
              <a:avLst/>
            </a:prstGeom>
            <a:ln w="12700">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6910686" y="3236268"/>
              <a:ext cx="345831" cy="0"/>
            </a:xfrm>
            <a:prstGeom prst="line">
              <a:avLst/>
            </a:prstGeom>
            <a:ln w="12700">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7506609" y="3192733"/>
              <a:ext cx="345831" cy="0"/>
            </a:xfrm>
            <a:prstGeom prst="line">
              <a:avLst/>
            </a:prstGeom>
            <a:ln w="12700">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flipV="1">
              <a:off x="7648369" y="4069706"/>
              <a:ext cx="650770" cy="1"/>
            </a:xfrm>
            <a:prstGeom prst="line">
              <a:avLst/>
            </a:prstGeom>
            <a:ln w="19050">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6588301" y="3980684"/>
              <a:ext cx="668217" cy="0"/>
            </a:xfrm>
            <a:prstGeom prst="line">
              <a:avLst/>
            </a:prstGeom>
            <a:ln w="12700">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7203062" y="3886900"/>
              <a:ext cx="487385" cy="0"/>
            </a:xfrm>
            <a:prstGeom prst="line">
              <a:avLst/>
            </a:prstGeom>
            <a:ln w="12700">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6671309" y="4119467"/>
              <a:ext cx="345831" cy="0"/>
            </a:xfrm>
            <a:prstGeom prst="line">
              <a:avLst/>
            </a:prstGeom>
            <a:ln w="12700">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7557582" y="3265576"/>
              <a:ext cx="177231" cy="0"/>
            </a:xfrm>
            <a:prstGeom prst="line">
              <a:avLst/>
            </a:prstGeom>
            <a:ln w="12700">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7044376" y="2909975"/>
              <a:ext cx="177231" cy="0"/>
            </a:xfrm>
            <a:prstGeom prst="line">
              <a:avLst/>
            </a:prstGeom>
            <a:ln w="12700">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sp>
          <p:nvSpPr>
            <p:cNvPr id="41" name="Pentágono 6"/>
            <p:cNvSpPr/>
            <p:nvPr/>
          </p:nvSpPr>
          <p:spPr>
            <a:xfrm rot="5400000">
              <a:off x="6940713" y="2902704"/>
              <a:ext cx="216000" cy="108000"/>
            </a:xfrm>
            <a:custGeom>
              <a:avLst/>
              <a:gdLst>
                <a:gd name="connsiteX0" fmla="*/ 0 w 356120"/>
                <a:gd name="connsiteY0" fmla="*/ 0 h 144016"/>
                <a:gd name="connsiteX1" fmla="*/ 284112 w 356120"/>
                <a:gd name="connsiteY1" fmla="*/ 0 h 144016"/>
                <a:gd name="connsiteX2" fmla="*/ 356120 w 356120"/>
                <a:gd name="connsiteY2" fmla="*/ 72008 h 144016"/>
                <a:gd name="connsiteX3" fmla="*/ 284112 w 356120"/>
                <a:gd name="connsiteY3" fmla="*/ 144016 h 144016"/>
                <a:gd name="connsiteX4" fmla="*/ 0 w 356120"/>
                <a:gd name="connsiteY4" fmla="*/ 144016 h 144016"/>
                <a:gd name="connsiteX5" fmla="*/ 0 w 356120"/>
                <a:gd name="connsiteY5" fmla="*/ 0 h 144016"/>
                <a:gd name="connsiteX0" fmla="*/ 0 w 284112"/>
                <a:gd name="connsiteY0" fmla="*/ 0 h 144016"/>
                <a:gd name="connsiteX1" fmla="*/ 284112 w 284112"/>
                <a:gd name="connsiteY1" fmla="*/ 0 h 144016"/>
                <a:gd name="connsiteX2" fmla="*/ 208483 w 284112"/>
                <a:gd name="connsiteY2" fmla="*/ 72008 h 144016"/>
                <a:gd name="connsiteX3" fmla="*/ 284112 w 284112"/>
                <a:gd name="connsiteY3" fmla="*/ 144016 h 144016"/>
                <a:gd name="connsiteX4" fmla="*/ 0 w 284112"/>
                <a:gd name="connsiteY4" fmla="*/ 144016 h 144016"/>
                <a:gd name="connsiteX5" fmla="*/ 0 w 284112"/>
                <a:gd name="connsiteY5" fmla="*/ 0 h 14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112" h="144016">
                  <a:moveTo>
                    <a:pt x="0" y="0"/>
                  </a:moveTo>
                  <a:lnTo>
                    <a:pt x="284112" y="0"/>
                  </a:lnTo>
                  <a:lnTo>
                    <a:pt x="208483" y="72008"/>
                  </a:lnTo>
                  <a:lnTo>
                    <a:pt x="284112" y="144016"/>
                  </a:lnTo>
                  <a:lnTo>
                    <a:pt x="0" y="144016"/>
                  </a:lnTo>
                  <a:lnTo>
                    <a:pt x="0" y="0"/>
                  </a:lnTo>
                  <a:close/>
                </a:path>
              </a:pathLst>
            </a:cu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Pentágono 6"/>
            <p:cNvSpPr/>
            <p:nvPr/>
          </p:nvSpPr>
          <p:spPr>
            <a:xfrm rot="5400000">
              <a:off x="6551200" y="4088684"/>
              <a:ext cx="396000" cy="180000"/>
            </a:xfrm>
            <a:custGeom>
              <a:avLst/>
              <a:gdLst>
                <a:gd name="connsiteX0" fmla="*/ 0 w 356120"/>
                <a:gd name="connsiteY0" fmla="*/ 0 h 144016"/>
                <a:gd name="connsiteX1" fmla="*/ 284112 w 356120"/>
                <a:gd name="connsiteY1" fmla="*/ 0 h 144016"/>
                <a:gd name="connsiteX2" fmla="*/ 356120 w 356120"/>
                <a:gd name="connsiteY2" fmla="*/ 72008 h 144016"/>
                <a:gd name="connsiteX3" fmla="*/ 284112 w 356120"/>
                <a:gd name="connsiteY3" fmla="*/ 144016 h 144016"/>
                <a:gd name="connsiteX4" fmla="*/ 0 w 356120"/>
                <a:gd name="connsiteY4" fmla="*/ 144016 h 144016"/>
                <a:gd name="connsiteX5" fmla="*/ 0 w 356120"/>
                <a:gd name="connsiteY5" fmla="*/ 0 h 144016"/>
                <a:gd name="connsiteX0" fmla="*/ 0 w 284112"/>
                <a:gd name="connsiteY0" fmla="*/ 0 h 144016"/>
                <a:gd name="connsiteX1" fmla="*/ 284112 w 284112"/>
                <a:gd name="connsiteY1" fmla="*/ 0 h 144016"/>
                <a:gd name="connsiteX2" fmla="*/ 208483 w 284112"/>
                <a:gd name="connsiteY2" fmla="*/ 72008 h 144016"/>
                <a:gd name="connsiteX3" fmla="*/ 284112 w 284112"/>
                <a:gd name="connsiteY3" fmla="*/ 144016 h 144016"/>
                <a:gd name="connsiteX4" fmla="*/ 0 w 284112"/>
                <a:gd name="connsiteY4" fmla="*/ 144016 h 144016"/>
                <a:gd name="connsiteX5" fmla="*/ 0 w 284112"/>
                <a:gd name="connsiteY5" fmla="*/ 0 h 14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112" h="144016">
                  <a:moveTo>
                    <a:pt x="0" y="0"/>
                  </a:moveTo>
                  <a:lnTo>
                    <a:pt x="284112" y="0"/>
                  </a:lnTo>
                  <a:lnTo>
                    <a:pt x="208483" y="72008"/>
                  </a:lnTo>
                  <a:lnTo>
                    <a:pt x="284112" y="144016"/>
                  </a:lnTo>
                  <a:lnTo>
                    <a:pt x="0" y="144016"/>
                  </a:lnTo>
                  <a:lnTo>
                    <a:pt x="0" y="0"/>
                  </a:lnTo>
                  <a:close/>
                </a:path>
              </a:pathLst>
            </a:cu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3692633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763688" y="1472466"/>
            <a:ext cx="6480720" cy="307777"/>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pt-BR" dirty="0">
                <a:solidFill>
                  <a:schemeClr val="tx2"/>
                </a:solidFill>
                <a:latin typeface="Arial" panose="020B0604020202020204" pitchFamily="34" charset="0"/>
                <a:cs typeface="Arial" panose="020B0604020202020204" pitchFamily="34" charset="0"/>
              </a:rPr>
              <a:t>Para iniciar a avaliação do </a:t>
            </a:r>
            <a:r>
              <a:rPr lang="pt-BR" b="1" dirty="0">
                <a:solidFill>
                  <a:schemeClr val="accent1">
                    <a:lumMod val="75000"/>
                  </a:schemeClr>
                </a:solidFill>
                <a:latin typeface="Arial" panose="020B0604020202020204" pitchFamily="34" charset="0"/>
                <a:cs typeface="Arial" panose="020B0604020202020204" pitchFamily="34" charset="0"/>
              </a:rPr>
              <a:t>Caso 1</a:t>
            </a:r>
            <a:r>
              <a:rPr lang="pt-BR" dirty="0">
                <a:solidFill>
                  <a:schemeClr val="tx2"/>
                </a:solidFill>
                <a:latin typeface="Arial" panose="020B0604020202020204" pitchFamily="34" charset="0"/>
                <a:cs typeface="Arial" panose="020B0604020202020204" pitchFamily="34" charset="0"/>
              </a:rPr>
              <a:t> você deve clicar no link abaixo! </a:t>
            </a:r>
          </a:p>
        </p:txBody>
      </p:sp>
      <p:sp>
        <p:nvSpPr>
          <p:cNvPr id="18"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2ª etapa: </a:t>
            </a:r>
            <a:r>
              <a:rPr lang="pt-BR" sz="1800" dirty="0">
                <a:solidFill>
                  <a:schemeClr val="bg1"/>
                </a:solidFill>
              </a:rPr>
              <a:t>ler o </a:t>
            </a:r>
            <a:r>
              <a:rPr lang="pt-BR" sz="1800" b="1" cap="small" dirty="0">
                <a:solidFill>
                  <a:schemeClr val="bg1"/>
                </a:solidFill>
              </a:rPr>
              <a:t>Caso</a:t>
            </a:r>
            <a:r>
              <a:rPr lang="pt-BR" sz="1800" b="1" dirty="0">
                <a:solidFill>
                  <a:schemeClr val="bg1"/>
                </a:solidFill>
              </a:rPr>
              <a:t> 1</a:t>
            </a:r>
            <a:r>
              <a:rPr lang="pt-BR" sz="1800" dirty="0">
                <a:solidFill>
                  <a:schemeClr val="bg1"/>
                </a:solidFill>
              </a:rPr>
              <a:t>, refletir e</a:t>
            </a:r>
            <a:r>
              <a:rPr lang="pt-BR" sz="1800" b="1" dirty="0">
                <a:solidFill>
                  <a:schemeClr val="bg1"/>
                </a:solidFill>
              </a:rPr>
              <a:t> </a:t>
            </a:r>
            <a:r>
              <a:rPr lang="pt-BR" sz="1800" dirty="0">
                <a:solidFill>
                  <a:schemeClr val="bg1"/>
                </a:solidFill>
              </a:rPr>
              <a:t>escolher a alternativa que considerar correta</a:t>
            </a:r>
          </a:p>
        </p:txBody>
      </p:sp>
      <p:sp>
        <p:nvSpPr>
          <p:cNvPr id="15" name="Retângulo 14"/>
          <p:cNvSpPr/>
          <p:nvPr/>
        </p:nvSpPr>
        <p:spPr>
          <a:xfrm>
            <a:off x="1650853" y="771549"/>
            <a:ext cx="1192955" cy="369332"/>
          </a:xfrm>
          <a:prstGeom prst="rect">
            <a:avLst/>
          </a:prstGeom>
        </p:spPr>
        <p:txBody>
          <a:bodyPr wrap="none">
            <a:spAutoFit/>
          </a:bodyPr>
          <a:lstStyle/>
          <a:p>
            <a:pPr algn="just"/>
            <a:r>
              <a:rPr lang="pt-BR" sz="1800" b="1" cap="small" dirty="0">
                <a:solidFill>
                  <a:schemeClr val="bg1">
                    <a:lumMod val="50000"/>
                  </a:schemeClr>
                </a:solidFill>
                <a:latin typeface="Trebuchet MS" pitchFamily="34" charset="0"/>
                <a:cs typeface="Arial" pitchFamily="34" charset="0"/>
              </a:rPr>
              <a:t>Avaliação</a:t>
            </a:r>
          </a:p>
        </p:txBody>
      </p:sp>
      <p:sp>
        <p:nvSpPr>
          <p:cNvPr id="19" name="Divisa 19">
            <a:hlinkClick r:id="rId2" action="ppaction://hlinksldjump"/>
          </p:cNvPr>
          <p:cNvSpPr/>
          <p:nvPr/>
        </p:nvSpPr>
        <p:spPr>
          <a:xfrm>
            <a:off x="8388424" y="4731990"/>
            <a:ext cx="576064" cy="287992"/>
          </a:xfrm>
          <a:prstGeom prst="chevron">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pic>
        <p:nvPicPr>
          <p:cNvPr id="3076" name="Picture 4" descr="Resultado de imagem para lapis de cor"/>
          <p:cNvPicPr>
            <a:picLocks noChangeAspect="1" noChangeArrowheads="1"/>
          </p:cNvPicPr>
          <p:nvPr/>
        </p:nvPicPr>
        <p:blipFill rotWithShape="1">
          <a:blip r:embed="rId3">
            <a:extLst>
              <a:ext uri="{28A0092B-C50C-407E-A947-70E740481C1C}">
                <a14:useLocalDpi xmlns:a14="http://schemas.microsoft.com/office/drawing/2010/main" val="0"/>
              </a:ext>
            </a:extLst>
          </a:blip>
          <a:srcRect t="4592" r="13117" b="10126"/>
          <a:stretch/>
        </p:blipFill>
        <p:spPr bwMode="auto">
          <a:xfrm flipH="1">
            <a:off x="1676954" y="2361678"/>
            <a:ext cx="4783763" cy="2370312"/>
          </a:xfrm>
          <a:prstGeom prst="rect">
            <a:avLst/>
          </a:prstGeom>
          <a:noFill/>
          <a:extLst>
            <a:ext uri="{909E8E84-426E-40DD-AFC4-6F175D3DCCD1}">
              <a14:hiddenFill xmlns:a14="http://schemas.microsoft.com/office/drawing/2010/main">
                <a:solidFill>
                  <a:srgbClr val="FFFFFF"/>
                </a:solidFill>
              </a14:hiddenFill>
            </a:ext>
          </a:extLst>
        </p:spPr>
      </p:pic>
      <p:sp>
        <p:nvSpPr>
          <p:cNvPr id="23" name="Retângulo 22">
            <a:hlinkClick r:id="rId2" action="ppaction://hlinksldjump"/>
          </p:cNvPr>
          <p:cNvSpPr/>
          <p:nvPr/>
        </p:nvSpPr>
        <p:spPr>
          <a:xfrm>
            <a:off x="4644008" y="2958921"/>
            <a:ext cx="3456384" cy="338554"/>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pt-BR" sz="1600" b="1" dirty="0">
                <a:solidFill>
                  <a:schemeClr val="accent1">
                    <a:lumMod val="75000"/>
                  </a:schemeClr>
                </a:solidFill>
              </a:rPr>
              <a:t>Caso 1: Sala de Espera</a:t>
            </a:r>
            <a:endParaRPr lang="pt-BR" sz="1600" dirty="0">
              <a:solidFill>
                <a:schemeClr val="accent1">
                  <a:lumMod val="75000"/>
                </a:schemeClr>
              </a:solidFill>
            </a:endParaRPr>
          </a:p>
        </p:txBody>
      </p:sp>
      <p:sp>
        <p:nvSpPr>
          <p:cNvPr id="26" name="Retângulo 25"/>
          <p:cNvSpPr/>
          <p:nvPr/>
        </p:nvSpPr>
        <p:spPr>
          <a:xfrm>
            <a:off x="107504" y="7715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9" name="Retângulo 28"/>
          <p:cNvSpPr/>
          <p:nvPr/>
        </p:nvSpPr>
        <p:spPr>
          <a:xfrm>
            <a:off x="107504" y="1138078"/>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30" name="Retângulo 29"/>
          <p:cNvSpPr/>
          <p:nvPr/>
        </p:nvSpPr>
        <p:spPr>
          <a:xfrm>
            <a:off x="107504" y="220779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31" name="Retângulo 30"/>
          <p:cNvSpPr/>
          <p:nvPr/>
        </p:nvSpPr>
        <p:spPr>
          <a:xfrm>
            <a:off x="107504" y="25668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40000"/>
                    <a:lumOff val="60000"/>
                  </a:schemeClr>
                </a:solidFill>
                <a:latin typeface="+mn-lt"/>
                <a:ea typeface="+mn-ea"/>
                <a:cs typeface="+mn-cs"/>
              </a:rPr>
              <a:t>Avaliação</a:t>
            </a:r>
          </a:p>
        </p:txBody>
      </p:sp>
      <p:sp>
        <p:nvSpPr>
          <p:cNvPr id="32" name="Retângulo 31"/>
          <p:cNvSpPr/>
          <p:nvPr/>
        </p:nvSpPr>
        <p:spPr>
          <a:xfrm>
            <a:off x="107504" y="292591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Conclusão</a:t>
            </a:r>
          </a:p>
        </p:txBody>
      </p:sp>
      <p:sp>
        <p:nvSpPr>
          <p:cNvPr id="33" name="Retângulo 32"/>
          <p:cNvSpPr/>
          <p:nvPr/>
        </p:nvSpPr>
        <p:spPr>
          <a:xfrm>
            <a:off x="107502" y="328497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Créditos</a:t>
            </a:r>
          </a:p>
        </p:txBody>
      </p:sp>
      <p:sp>
        <p:nvSpPr>
          <p:cNvPr id="34" name="Retângulo 33"/>
          <p:cNvSpPr/>
          <p:nvPr/>
        </p:nvSpPr>
        <p:spPr>
          <a:xfrm>
            <a:off x="107504" y="185167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Tarefa</a:t>
            </a:r>
          </a:p>
        </p:txBody>
      </p:sp>
      <p:sp>
        <p:nvSpPr>
          <p:cNvPr id="35" name="Retângulo 34"/>
          <p:cNvSpPr/>
          <p:nvPr/>
        </p:nvSpPr>
        <p:spPr>
          <a:xfrm>
            <a:off x="111240" y="149163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Tree>
    <p:extLst>
      <p:ext uri="{BB962C8B-B14F-4D97-AF65-F5344CB8AC3E}">
        <p14:creationId xmlns:p14="http://schemas.microsoft.com/office/powerpoint/2010/main" val="4091638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691680" y="1280249"/>
            <a:ext cx="6048672" cy="24109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pt-BR" b="1" dirty="0">
                <a:solidFill>
                  <a:schemeClr val="accent1">
                    <a:lumMod val="75000"/>
                  </a:schemeClr>
                </a:solidFill>
              </a:rPr>
              <a:t>Caso 1: Sala de Espera</a:t>
            </a:r>
            <a:endParaRPr lang="pt-BR" dirty="0">
              <a:solidFill>
                <a:schemeClr val="accent1">
                  <a:lumMod val="75000"/>
                </a:schemeClr>
              </a:solidFill>
            </a:endParaRPr>
          </a:p>
          <a:p>
            <a:endParaRPr lang="pt-BR" sz="800" dirty="0">
              <a:solidFill>
                <a:schemeClr val="accent1">
                  <a:lumMod val="75000"/>
                </a:schemeClr>
              </a:solidFill>
            </a:endParaRPr>
          </a:p>
          <a:p>
            <a:pPr>
              <a:spcAft>
                <a:spcPts val="500"/>
              </a:spcAft>
            </a:pPr>
            <a:r>
              <a:rPr lang="pt-BR" b="1" dirty="0">
                <a:solidFill>
                  <a:schemeClr val="tx1"/>
                </a:solidFill>
              </a:rPr>
              <a:t>A</a:t>
            </a:r>
            <a:r>
              <a:rPr lang="pt-BR" dirty="0"/>
              <a:t> sala de espera da sua unidade de saúde está bastante cheia nesse dia, e há várias pessoas aguardando atendimento. </a:t>
            </a:r>
          </a:p>
          <a:p>
            <a:pPr>
              <a:spcAft>
                <a:spcPts val="500"/>
              </a:spcAft>
            </a:pPr>
            <a:r>
              <a:rPr lang="pt-BR" b="1" dirty="0"/>
              <a:t>C</a:t>
            </a:r>
            <a:r>
              <a:rPr lang="pt-BR" dirty="0"/>
              <a:t>hega um usuário que está apresentando muita tosse. </a:t>
            </a:r>
          </a:p>
          <a:p>
            <a:pPr>
              <a:spcAft>
                <a:spcPts val="500"/>
              </a:spcAft>
            </a:pPr>
            <a:r>
              <a:rPr lang="pt-BR" b="1" dirty="0"/>
              <a:t>O</a:t>
            </a:r>
            <a:r>
              <a:rPr lang="pt-BR" dirty="0"/>
              <a:t> enfermeiro coleta a informação de que ele apresenta essa tosse há um mês, febre e emagrecimento. </a:t>
            </a:r>
          </a:p>
          <a:p>
            <a:pPr>
              <a:spcAft>
                <a:spcPts val="500"/>
              </a:spcAft>
            </a:pPr>
            <a:r>
              <a:rPr lang="pt-BR" b="1" dirty="0"/>
              <a:t>E</a:t>
            </a:r>
            <a:r>
              <a:rPr lang="pt-BR" dirty="0"/>
              <a:t>le fornece então, uma máscara comum e o orienta que deve usá-la enquanto aguarda sua vez para passar pelo acolhimento.</a:t>
            </a:r>
          </a:p>
          <a:p>
            <a:pPr>
              <a:spcAft>
                <a:spcPts val="500"/>
              </a:spcAft>
            </a:pPr>
            <a:endParaRPr lang="pt-BR" dirty="0"/>
          </a:p>
        </p:txBody>
      </p:sp>
      <p:sp>
        <p:nvSpPr>
          <p:cNvPr id="21" name="Divisa 20">
            <a:hlinkClick r:id="rId2" action="ppaction://hlinksldjump"/>
          </p:cNvPr>
          <p:cNvSpPr/>
          <p:nvPr/>
        </p:nvSpPr>
        <p:spPr>
          <a:xfrm>
            <a:off x="8388424" y="4731990"/>
            <a:ext cx="576064" cy="287992"/>
          </a:xfrm>
          <a:prstGeom prst="chevron">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37" name="Retângulo 36"/>
          <p:cNvSpPr/>
          <p:nvPr/>
        </p:nvSpPr>
        <p:spPr>
          <a:xfrm>
            <a:off x="1619672" y="699542"/>
            <a:ext cx="1192955" cy="369332"/>
          </a:xfrm>
          <a:prstGeom prst="rect">
            <a:avLst/>
          </a:prstGeom>
        </p:spPr>
        <p:txBody>
          <a:bodyPr wrap="none">
            <a:spAutoFit/>
          </a:bodyPr>
          <a:lstStyle/>
          <a:p>
            <a:pPr algn="just"/>
            <a:r>
              <a:rPr lang="pt-BR" sz="1800" b="1" cap="small" dirty="0">
                <a:solidFill>
                  <a:schemeClr val="bg1">
                    <a:lumMod val="50000"/>
                  </a:schemeClr>
                </a:solidFill>
                <a:latin typeface="Trebuchet MS" pitchFamily="34" charset="0"/>
                <a:cs typeface="Arial" pitchFamily="34" charset="0"/>
              </a:rPr>
              <a:t>Avaliação</a:t>
            </a:r>
          </a:p>
        </p:txBody>
      </p:sp>
      <p:sp>
        <p:nvSpPr>
          <p:cNvPr id="26" name="Retângulo 25">
            <a:hlinkClick r:id="rId3" action="ppaction://hlinksldjump"/>
          </p:cNvPr>
          <p:cNvSpPr/>
          <p:nvPr/>
        </p:nvSpPr>
        <p:spPr>
          <a:xfrm>
            <a:off x="107504" y="4731990"/>
            <a:ext cx="1512168" cy="288032"/>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Rever a Síntese</a:t>
            </a:r>
          </a:p>
        </p:txBody>
      </p:sp>
      <p:sp>
        <p:nvSpPr>
          <p:cNvPr id="27"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2ª etapa: </a:t>
            </a:r>
            <a:r>
              <a:rPr lang="pt-BR" sz="1800" dirty="0">
                <a:solidFill>
                  <a:schemeClr val="bg1"/>
                </a:solidFill>
              </a:rPr>
              <a:t>ler o </a:t>
            </a:r>
            <a:r>
              <a:rPr lang="pt-BR" sz="1800" b="1" cap="small" dirty="0">
                <a:solidFill>
                  <a:schemeClr val="bg1"/>
                </a:solidFill>
              </a:rPr>
              <a:t>Caso</a:t>
            </a:r>
            <a:r>
              <a:rPr lang="pt-BR" sz="1800" b="1" dirty="0">
                <a:solidFill>
                  <a:schemeClr val="bg1"/>
                </a:solidFill>
              </a:rPr>
              <a:t> 1</a:t>
            </a:r>
            <a:r>
              <a:rPr lang="pt-BR" sz="1800" dirty="0">
                <a:solidFill>
                  <a:schemeClr val="bg1"/>
                </a:solidFill>
              </a:rPr>
              <a:t>, refletir e</a:t>
            </a:r>
            <a:r>
              <a:rPr lang="pt-BR" sz="1800" b="1" dirty="0">
                <a:solidFill>
                  <a:schemeClr val="bg1"/>
                </a:solidFill>
              </a:rPr>
              <a:t> </a:t>
            </a:r>
            <a:r>
              <a:rPr lang="pt-BR" sz="1800" dirty="0">
                <a:solidFill>
                  <a:schemeClr val="bg1"/>
                </a:solidFill>
              </a:rPr>
              <a:t>escolher a alternativa que considerar correta</a:t>
            </a:r>
          </a:p>
        </p:txBody>
      </p:sp>
      <p:sp>
        <p:nvSpPr>
          <p:cNvPr id="20" name="Retângulo 19"/>
          <p:cNvSpPr/>
          <p:nvPr/>
        </p:nvSpPr>
        <p:spPr>
          <a:xfrm>
            <a:off x="107504" y="7715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8" name="Retângulo 27"/>
          <p:cNvSpPr/>
          <p:nvPr/>
        </p:nvSpPr>
        <p:spPr>
          <a:xfrm>
            <a:off x="107504" y="1138078"/>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30" name="Retângulo 29"/>
          <p:cNvSpPr/>
          <p:nvPr/>
        </p:nvSpPr>
        <p:spPr>
          <a:xfrm>
            <a:off x="107504" y="220779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31" name="Retângulo 30"/>
          <p:cNvSpPr/>
          <p:nvPr/>
        </p:nvSpPr>
        <p:spPr>
          <a:xfrm>
            <a:off x="107504" y="25668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40000"/>
                    <a:lumOff val="60000"/>
                  </a:schemeClr>
                </a:solidFill>
                <a:latin typeface="+mn-lt"/>
                <a:ea typeface="+mn-ea"/>
                <a:cs typeface="+mn-cs"/>
              </a:rPr>
              <a:t>Avaliação</a:t>
            </a:r>
          </a:p>
        </p:txBody>
      </p:sp>
      <p:sp>
        <p:nvSpPr>
          <p:cNvPr id="32" name="Retângulo 31"/>
          <p:cNvSpPr/>
          <p:nvPr/>
        </p:nvSpPr>
        <p:spPr>
          <a:xfrm>
            <a:off x="107504" y="292591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Conclusão</a:t>
            </a:r>
          </a:p>
        </p:txBody>
      </p:sp>
      <p:sp>
        <p:nvSpPr>
          <p:cNvPr id="33" name="Retângulo 32"/>
          <p:cNvSpPr/>
          <p:nvPr/>
        </p:nvSpPr>
        <p:spPr>
          <a:xfrm>
            <a:off x="107502" y="328497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Créditos</a:t>
            </a:r>
          </a:p>
        </p:txBody>
      </p:sp>
      <p:sp>
        <p:nvSpPr>
          <p:cNvPr id="34" name="Retângulo 33"/>
          <p:cNvSpPr/>
          <p:nvPr/>
        </p:nvSpPr>
        <p:spPr>
          <a:xfrm>
            <a:off x="107504" y="185167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Tarefa</a:t>
            </a:r>
          </a:p>
        </p:txBody>
      </p:sp>
      <p:sp>
        <p:nvSpPr>
          <p:cNvPr id="35" name="Retângulo 34"/>
          <p:cNvSpPr/>
          <p:nvPr/>
        </p:nvSpPr>
        <p:spPr>
          <a:xfrm>
            <a:off x="111240" y="149163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Tree>
    <p:extLst>
      <p:ext uri="{BB962C8B-B14F-4D97-AF65-F5344CB8AC3E}">
        <p14:creationId xmlns:p14="http://schemas.microsoft.com/office/powerpoint/2010/main" val="1850478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0" name="Divisa 19">
            <a:hlinkClick r:id="rId3" action="ppaction://hlinksldjump"/>
          </p:cNvPr>
          <p:cNvSpPr/>
          <p:nvPr/>
        </p:nvSpPr>
        <p:spPr>
          <a:xfrm>
            <a:off x="8388424" y="4731990"/>
            <a:ext cx="576064" cy="287992"/>
          </a:xfrm>
          <a:prstGeom prst="chevron">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7"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Revisão da Síntese</a:t>
            </a:r>
          </a:p>
        </p:txBody>
      </p:sp>
      <p:sp>
        <p:nvSpPr>
          <p:cNvPr id="30" name="Retângulo 29"/>
          <p:cNvSpPr/>
          <p:nvPr/>
        </p:nvSpPr>
        <p:spPr>
          <a:xfrm>
            <a:off x="1619672" y="732497"/>
            <a:ext cx="896399" cy="369332"/>
          </a:xfrm>
          <a:prstGeom prst="rect">
            <a:avLst/>
          </a:prstGeom>
        </p:spPr>
        <p:txBody>
          <a:bodyPr wrap="none">
            <a:spAutoFit/>
          </a:bodyPr>
          <a:lstStyle/>
          <a:p>
            <a:r>
              <a:rPr lang="pt-BR" sz="1800" b="1" cap="small" dirty="0">
                <a:solidFill>
                  <a:schemeClr val="bg1">
                    <a:lumMod val="50000"/>
                  </a:schemeClr>
                </a:solidFill>
                <a:latin typeface="Trebuchet MS" pitchFamily="34" charset="0"/>
                <a:cs typeface="Arial" pitchFamily="34" charset="0"/>
              </a:rPr>
              <a:t>Síntese</a:t>
            </a:r>
            <a:endParaRPr lang="pt-BR" sz="1800" dirty="0">
              <a:solidFill>
                <a:schemeClr val="bg1">
                  <a:lumMod val="50000"/>
                </a:schemeClr>
              </a:solidFill>
            </a:endParaRPr>
          </a:p>
        </p:txBody>
      </p:sp>
      <p:sp>
        <p:nvSpPr>
          <p:cNvPr id="31" name="Retângulo 30"/>
          <p:cNvSpPr/>
          <p:nvPr/>
        </p:nvSpPr>
        <p:spPr>
          <a:xfrm>
            <a:off x="107504" y="7715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32" name="Retângulo 31"/>
          <p:cNvSpPr/>
          <p:nvPr/>
        </p:nvSpPr>
        <p:spPr>
          <a:xfrm>
            <a:off x="107504" y="1138078"/>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33" name="Retângulo 32"/>
          <p:cNvSpPr/>
          <p:nvPr/>
        </p:nvSpPr>
        <p:spPr>
          <a:xfrm>
            <a:off x="107504" y="220779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40000"/>
                    <a:lumOff val="60000"/>
                  </a:schemeClr>
                </a:solidFill>
                <a:latin typeface="+mn-lt"/>
                <a:ea typeface="+mn-ea"/>
                <a:cs typeface="+mn-cs"/>
              </a:rPr>
              <a:t>Recursos</a:t>
            </a:r>
          </a:p>
        </p:txBody>
      </p:sp>
      <p:sp>
        <p:nvSpPr>
          <p:cNvPr id="34" name="Retângulo 33"/>
          <p:cNvSpPr/>
          <p:nvPr/>
        </p:nvSpPr>
        <p:spPr>
          <a:xfrm>
            <a:off x="107504" y="25668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Avaliação</a:t>
            </a:r>
          </a:p>
        </p:txBody>
      </p:sp>
      <p:sp>
        <p:nvSpPr>
          <p:cNvPr id="35" name="Retângulo 34"/>
          <p:cNvSpPr/>
          <p:nvPr/>
        </p:nvSpPr>
        <p:spPr>
          <a:xfrm>
            <a:off x="107504" y="292591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Conclusão</a:t>
            </a:r>
          </a:p>
        </p:txBody>
      </p:sp>
      <p:sp>
        <p:nvSpPr>
          <p:cNvPr id="36" name="Retângulo 35"/>
          <p:cNvSpPr/>
          <p:nvPr/>
        </p:nvSpPr>
        <p:spPr>
          <a:xfrm>
            <a:off x="107502" y="328497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Créditos</a:t>
            </a:r>
          </a:p>
        </p:txBody>
      </p:sp>
      <p:sp>
        <p:nvSpPr>
          <p:cNvPr id="37" name="Retângulo 36"/>
          <p:cNvSpPr/>
          <p:nvPr/>
        </p:nvSpPr>
        <p:spPr>
          <a:xfrm>
            <a:off x="107504" y="185167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Tarefa</a:t>
            </a:r>
          </a:p>
        </p:txBody>
      </p:sp>
      <p:sp>
        <p:nvSpPr>
          <p:cNvPr id="38" name="Retângulo 37"/>
          <p:cNvSpPr/>
          <p:nvPr/>
        </p:nvSpPr>
        <p:spPr>
          <a:xfrm>
            <a:off x="111240" y="149163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19" name="Retângulo 18"/>
          <p:cNvSpPr/>
          <p:nvPr/>
        </p:nvSpPr>
        <p:spPr>
          <a:xfrm>
            <a:off x="1619672" y="1142474"/>
            <a:ext cx="7056784" cy="2741776"/>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pt-BR" b="1" dirty="0"/>
              <a:t>Uso de máscaras e a etiqueta da tosse</a:t>
            </a:r>
          </a:p>
          <a:p>
            <a:endParaRPr lang="pt-BR" dirty="0"/>
          </a:p>
          <a:p>
            <a:pPr indent="180975">
              <a:spcAft>
                <a:spcPts val="500"/>
              </a:spcAft>
            </a:pPr>
            <a:r>
              <a:rPr lang="pt-BR" dirty="0"/>
              <a:t>Máscaras são utilizadas na assistência à saúde, com as seguintes finalidades: </a:t>
            </a:r>
          </a:p>
          <a:p>
            <a:pPr marL="361950" indent="-180975">
              <a:lnSpc>
                <a:spcPct val="150000"/>
              </a:lnSpc>
              <a:buFont typeface="Wingdings" pitchFamily="2" charset="2"/>
              <a:buChar char="ü"/>
            </a:pPr>
            <a:r>
              <a:rPr lang="pt-BR" dirty="0"/>
              <a:t>Proteger o profissional de saúde do contato com secreções respiratórias ou respingos de sangue e fluidos corporais, conforme as precauções padrão (PP).</a:t>
            </a:r>
          </a:p>
          <a:p>
            <a:pPr marL="361950" indent="-180975">
              <a:lnSpc>
                <a:spcPct val="150000"/>
              </a:lnSpc>
              <a:buFont typeface="Wingdings" pitchFamily="2" charset="2"/>
              <a:buChar char="ü"/>
            </a:pPr>
            <a:r>
              <a:rPr lang="pt-BR" dirty="0"/>
              <a:t>Proteger o profissional de saúde de doenças transmitidas por aerossóis ou por gotículas, conforme as precauções específicas (PE).</a:t>
            </a:r>
          </a:p>
          <a:p>
            <a:pPr marL="361950" indent="-180975">
              <a:lnSpc>
                <a:spcPct val="150000"/>
              </a:lnSpc>
              <a:spcAft>
                <a:spcPts val="500"/>
              </a:spcAft>
              <a:buFont typeface="Wingdings" pitchFamily="2" charset="2"/>
              <a:buChar char="ü"/>
            </a:pPr>
            <a:r>
              <a:rPr lang="pt-BR" dirty="0"/>
              <a:t>Existem dois tipos de máscaras: a máscara cirúrgica (comum) e a máscara (respirador) tipo PFF2 ou N95, que possui um filtro que retém partículas muito pequenas (aerossóis).</a:t>
            </a:r>
          </a:p>
        </p:txBody>
      </p:sp>
    </p:spTree>
    <p:extLst>
      <p:ext uri="{BB962C8B-B14F-4D97-AF65-F5344CB8AC3E}">
        <p14:creationId xmlns:p14="http://schemas.microsoft.com/office/powerpoint/2010/main" val="2509516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0" name="Divisa 19">
            <a:hlinkClick r:id="rId3" action="ppaction://hlinksldjump"/>
          </p:cNvPr>
          <p:cNvSpPr/>
          <p:nvPr/>
        </p:nvSpPr>
        <p:spPr>
          <a:xfrm>
            <a:off x="8388424" y="4731990"/>
            <a:ext cx="576064" cy="287992"/>
          </a:xfrm>
          <a:prstGeom prst="chevron">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2"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Revisão da Síntese</a:t>
            </a:r>
          </a:p>
        </p:txBody>
      </p:sp>
      <p:sp>
        <p:nvSpPr>
          <p:cNvPr id="21" name="Retângulo 20"/>
          <p:cNvSpPr/>
          <p:nvPr/>
        </p:nvSpPr>
        <p:spPr>
          <a:xfrm>
            <a:off x="1619672" y="987574"/>
            <a:ext cx="7056784" cy="3693319"/>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600"/>
              </a:spcAft>
            </a:pPr>
            <a:endParaRPr lang="pt-BR" sz="800" dirty="0"/>
          </a:p>
          <a:p>
            <a:pPr>
              <a:spcAft>
                <a:spcPts val="500"/>
              </a:spcAft>
            </a:pPr>
            <a:r>
              <a:rPr lang="pt-BR" dirty="0"/>
              <a:t>As doenças respiratórias infecciosas, como por exemplo a gripe, são transmitidas pela dispersão de gotículas eliminadas ao tossir e espirrar. </a:t>
            </a:r>
          </a:p>
          <a:p>
            <a:pPr>
              <a:spcAft>
                <a:spcPts val="500"/>
              </a:spcAft>
            </a:pPr>
            <a:r>
              <a:rPr lang="pt-BR" dirty="0"/>
              <a:t>A fim de reduzir a dispersão dos patógenos no ambiente, recomenda-se cobrir a boca e o nariz ao tossir ou espirrar, porém ao fazê-lo, pode-se contaminar as mãos. </a:t>
            </a:r>
          </a:p>
          <a:p>
            <a:pPr>
              <a:spcAft>
                <a:spcPts val="500"/>
              </a:spcAft>
            </a:pPr>
            <a:r>
              <a:rPr lang="pt-BR" dirty="0"/>
              <a:t>Visando a redução desse risco, estabeleceu-se a chamada etiqueta da tosse, que é um conjunto de medidas que minimizam a dispersão desses patógenos e são recomendadas para todos as pessoas que apresentam sintomas de infecção respiratória. </a:t>
            </a:r>
          </a:p>
          <a:p>
            <a:pPr>
              <a:spcAft>
                <a:spcPts val="500"/>
              </a:spcAft>
            </a:pPr>
            <a:r>
              <a:rPr lang="pt-BR" dirty="0"/>
              <a:t>São elas:</a:t>
            </a:r>
          </a:p>
          <a:p>
            <a:pPr marL="285750" lvl="0" indent="-285750">
              <a:spcAft>
                <a:spcPts val="500"/>
              </a:spcAft>
              <a:buBlip>
                <a:blip r:embed="rId4"/>
              </a:buBlip>
            </a:pPr>
            <a:r>
              <a:rPr lang="pt-BR" dirty="0"/>
              <a:t>Cobrir a boca e o nariz com um lenço descartável ao tossir ou                                         espirrar, e descartá-lo após o uso e higienizar as mãos.</a:t>
            </a:r>
          </a:p>
          <a:p>
            <a:pPr marL="285750" lvl="0" indent="-285750">
              <a:spcAft>
                <a:spcPts val="500"/>
              </a:spcAft>
              <a:buBlip>
                <a:blip r:embed="rId4"/>
              </a:buBlip>
            </a:pPr>
            <a:r>
              <a:rPr lang="pt-BR" dirty="0"/>
              <a:t>Na ausência do lenço e/ou produto para a higienização das mãos,                                        usar a dobra do cotovelo ao tossir ou espirrar.</a:t>
            </a:r>
          </a:p>
          <a:p>
            <a:pPr marL="285750" lvl="0" indent="-285750">
              <a:spcAft>
                <a:spcPts val="500"/>
              </a:spcAft>
              <a:buBlip>
                <a:blip r:embed="rId4"/>
              </a:buBlip>
            </a:pPr>
            <a:r>
              <a:rPr lang="pt-BR" dirty="0"/>
              <a:t>Disponibilizar máscara comum para os usuários, com sintomas                             respiratórios, enquanto aguardam atendimento nas unidades de saúde.</a:t>
            </a:r>
            <a:endParaRPr lang="pt-BR" sz="800" dirty="0"/>
          </a:p>
        </p:txBody>
      </p:sp>
      <p:sp>
        <p:nvSpPr>
          <p:cNvPr id="23" name="Retângulo 22"/>
          <p:cNvSpPr/>
          <p:nvPr/>
        </p:nvSpPr>
        <p:spPr>
          <a:xfrm>
            <a:off x="107504" y="7715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4" name="Retângulo 23"/>
          <p:cNvSpPr/>
          <p:nvPr/>
        </p:nvSpPr>
        <p:spPr>
          <a:xfrm>
            <a:off x="107504" y="1138078"/>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25" name="Retângulo 24"/>
          <p:cNvSpPr/>
          <p:nvPr/>
        </p:nvSpPr>
        <p:spPr>
          <a:xfrm>
            <a:off x="107504" y="220779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40000"/>
                    <a:lumOff val="60000"/>
                  </a:schemeClr>
                </a:solidFill>
                <a:latin typeface="+mn-lt"/>
                <a:ea typeface="+mn-ea"/>
                <a:cs typeface="+mn-cs"/>
              </a:rPr>
              <a:t>Recursos</a:t>
            </a:r>
          </a:p>
        </p:txBody>
      </p:sp>
      <p:sp>
        <p:nvSpPr>
          <p:cNvPr id="27" name="Retângulo 26"/>
          <p:cNvSpPr/>
          <p:nvPr/>
        </p:nvSpPr>
        <p:spPr>
          <a:xfrm>
            <a:off x="107504" y="25668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Avaliação</a:t>
            </a:r>
          </a:p>
        </p:txBody>
      </p:sp>
      <p:sp>
        <p:nvSpPr>
          <p:cNvPr id="28" name="Retângulo 27"/>
          <p:cNvSpPr/>
          <p:nvPr/>
        </p:nvSpPr>
        <p:spPr>
          <a:xfrm>
            <a:off x="107504" y="292591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Conclusão</a:t>
            </a:r>
          </a:p>
        </p:txBody>
      </p:sp>
      <p:sp>
        <p:nvSpPr>
          <p:cNvPr id="29" name="Retângulo 28"/>
          <p:cNvSpPr/>
          <p:nvPr/>
        </p:nvSpPr>
        <p:spPr>
          <a:xfrm>
            <a:off x="107502" y="328497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Créditos</a:t>
            </a:r>
          </a:p>
        </p:txBody>
      </p:sp>
      <p:sp>
        <p:nvSpPr>
          <p:cNvPr id="30" name="Retângulo 29"/>
          <p:cNvSpPr/>
          <p:nvPr/>
        </p:nvSpPr>
        <p:spPr>
          <a:xfrm>
            <a:off x="107504" y="185167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Tarefa</a:t>
            </a:r>
          </a:p>
        </p:txBody>
      </p:sp>
      <p:sp>
        <p:nvSpPr>
          <p:cNvPr id="31" name="Retângulo 30"/>
          <p:cNvSpPr/>
          <p:nvPr/>
        </p:nvSpPr>
        <p:spPr>
          <a:xfrm>
            <a:off x="111240" y="149163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pic>
        <p:nvPicPr>
          <p:cNvPr id="32" name="Picture 4" descr="Resultado de imagem para mascara para precaucao de goticulas"/>
          <p:cNvPicPr>
            <a:picLocks noChangeAspect="1" noChangeArrowheads="1"/>
          </p:cNvPicPr>
          <p:nvPr/>
        </p:nvPicPr>
        <p:blipFill rotWithShape="1">
          <a:blip r:embed="rId5">
            <a:extLst>
              <a:ext uri="{28A0092B-C50C-407E-A947-70E740481C1C}">
                <a14:useLocalDpi xmlns:a14="http://schemas.microsoft.com/office/drawing/2010/main" val="0"/>
              </a:ext>
            </a:extLst>
          </a:blip>
          <a:srcRect l="14044" t="9347" r="12299" b="11750"/>
          <a:stretch/>
        </p:blipFill>
        <p:spPr bwMode="auto">
          <a:xfrm>
            <a:off x="7184684" y="2794876"/>
            <a:ext cx="1465168" cy="1829844"/>
          </a:xfrm>
          <a:prstGeom prst="rect">
            <a:avLst/>
          </a:prstGeom>
          <a:noFill/>
          <a:extLst>
            <a:ext uri="{909E8E84-426E-40DD-AFC4-6F175D3DCCD1}">
              <a14:hiddenFill xmlns:a14="http://schemas.microsoft.com/office/drawing/2010/main">
                <a:solidFill>
                  <a:srgbClr val="FFFFFF"/>
                </a:solidFill>
              </a14:hiddenFill>
            </a:ext>
          </a:extLst>
        </p:spPr>
      </p:pic>
      <p:sp>
        <p:nvSpPr>
          <p:cNvPr id="39" name="Retângulo 38"/>
          <p:cNvSpPr/>
          <p:nvPr/>
        </p:nvSpPr>
        <p:spPr>
          <a:xfrm>
            <a:off x="1619672" y="627534"/>
            <a:ext cx="896399" cy="369332"/>
          </a:xfrm>
          <a:prstGeom prst="rect">
            <a:avLst/>
          </a:prstGeom>
        </p:spPr>
        <p:txBody>
          <a:bodyPr wrap="none">
            <a:spAutoFit/>
          </a:bodyPr>
          <a:lstStyle/>
          <a:p>
            <a:r>
              <a:rPr lang="pt-BR" sz="1800" b="1" cap="small" dirty="0">
                <a:solidFill>
                  <a:schemeClr val="bg1">
                    <a:lumMod val="50000"/>
                  </a:schemeClr>
                </a:solidFill>
                <a:latin typeface="Trebuchet MS" pitchFamily="34" charset="0"/>
                <a:cs typeface="Arial" pitchFamily="34" charset="0"/>
              </a:rPr>
              <a:t>Síntese</a:t>
            </a:r>
            <a:endParaRPr lang="pt-BR" sz="1800" dirty="0">
              <a:solidFill>
                <a:schemeClr val="bg1">
                  <a:lumMod val="50000"/>
                </a:schemeClr>
              </a:solidFill>
            </a:endParaRPr>
          </a:p>
        </p:txBody>
      </p:sp>
    </p:spTree>
    <p:extLst>
      <p:ext uri="{BB962C8B-B14F-4D97-AF65-F5344CB8AC3E}">
        <p14:creationId xmlns:p14="http://schemas.microsoft.com/office/powerpoint/2010/main" val="1224281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1"/>
          <p:cNvPicPr>
            <a:picLocks noChangeAspect="1" noChangeArrowheads="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5019" t="17802" r="4191" b="19020"/>
          <a:stretch/>
        </p:blipFill>
        <p:spPr bwMode="auto">
          <a:xfrm rot="2258463">
            <a:off x="1827965" y="3281466"/>
            <a:ext cx="1501170" cy="1044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tângulo 20"/>
          <p:cNvSpPr/>
          <p:nvPr/>
        </p:nvSpPr>
        <p:spPr>
          <a:xfrm>
            <a:off x="1619672" y="964340"/>
            <a:ext cx="6840000" cy="3767698"/>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endParaRPr lang="pt-BR" sz="800" dirty="0"/>
          </a:p>
          <a:p>
            <a:pPr>
              <a:spcAft>
                <a:spcPts val="500"/>
              </a:spcAft>
            </a:pPr>
            <a:r>
              <a:rPr lang="pt-BR" dirty="0"/>
              <a:t>Em relação às doenças de transmissão respiratória quanto maior o tempo de contato, maior a chance de transmissão. </a:t>
            </a:r>
          </a:p>
          <a:p>
            <a:pPr>
              <a:spcAft>
                <a:spcPts val="500"/>
              </a:spcAft>
            </a:pPr>
            <a:r>
              <a:rPr lang="pt-BR" dirty="0"/>
              <a:t>Portanto, deve-se priorizar, o atendimento de usuário com sintomas respiratórios, a fim de diminuir a contaminação do ambiente e o risco de transmissão aos outros usuários e profissionais que estejam no mesmo local.</a:t>
            </a:r>
          </a:p>
          <a:p>
            <a:pPr>
              <a:spcAft>
                <a:spcPts val="500"/>
              </a:spcAft>
            </a:pPr>
            <a:r>
              <a:rPr lang="pt-BR" dirty="0"/>
              <a:t>A tuberculose, nas formas pulmonar e laríngea, é uma doença transmitida por via aérea, pela inalação de partículas contendo bacilos expelidos pela tosse, fala ou espirro do usuário </a:t>
            </a:r>
            <a:r>
              <a:rPr lang="pt-BR" dirty="0" err="1"/>
              <a:t>bacilífero</a:t>
            </a:r>
            <a:r>
              <a:rPr lang="pt-BR" dirty="0"/>
              <a:t>. </a:t>
            </a:r>
          </a:p>
          <a:p>
            <a:pPr marL="1797050">
              <a:spcAft>
                <a:spcPts val="500"/>
              </a:spcAft>
            </a:pPr>
            <a:r>
              <a:rPr lang="pt-BR" dirty="0"/>
              <a:t>Ao serem expelidos, os bacilos encontram-se nos perdigotos, que tem um tamanho maior, porém no ambiente, esses ressecam e </a:t>
            </a:r>
            <a:r>
              <a:rPr lang="pt-BR" dirty="0" err="1"/>
              <a:t>aerolizam</a:t>
            </a:r>
            <a:r>
              <a:rPr lang="pt-BR" dirty="0"/>
              <a:t>, formando os aerossóis. </a:t>
            </a:r>
          </a:p>
          <a:p>
            <a:pPr marL="1797050">
              <a:spcAft>
                <a:spcPts val="500"/>
              </a:spcAft>
            </a:pPr>
            <a:r>
              <a:rPr lang="pt-BR" dirty="0"/>
              <a:t>Depois de </a:t>
            </a:r>
            <a:r>
              <a:rPr lang="pt-BR" dirty="0" err="1"/>
              <a:t>aerolizados</a:t>
            </a:r>
            <a:r>
              <a:rPr lang="pt-BR" dirty="0"/>
              <a:t> somente a máscara PFF2 ou N95 é efetiva para proteger o profissional de saúde. </a:t>
            </a:r>
          </a:p>
          <a:p>
            <a:pPr marL="1797050">
              <a:spcAft>
                <a:spcPts val="500"/>
              </a:spcAft>
            </a:pPr>
            <a:r>
              <a:rPr lang="pt-BR" dirty="0"/>
              <a:t>O usuário com tuberculose pulmonar ou laríngea, é considerado </a:t>
            </a:r>
            <a:r>
              <a:rPr lang="pt-BR" dirty="0" err="1"/>
              <a:t>bacilífero</a:t>
            </a:r>
            <a:r>
              <a:rPr lang="pt-BR" dirty="0"/>
              <a:t> até pelo menos 15 dias do início do tratamento.</a:t>
            </a:r>
          </a:p>
        </p:txBody>
      </p:sp>
      <p:sp>
        <p:nvSpPr>
          <p:cNvPr id="15" name="Retângulo 14">
            <a:hlinkClick r:id="rId4"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0" name="Divisa 19">
            <a:hlinkClick r:id="rId5"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3" name="Retângulo 22"/>
          <p:cNvSpPr/>
          <p:nvPr/>
        </p:nvSpPr>
        <p:spPr>
          <a:xfrm>
            <a:off x="107504" y="7715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4" name="Retângulo 23"/>
          <p:cNvSpPr/>
          <p:nvPr/>
        </p:nvSpPr>
        <p:spPr>
          <a:xfrm>
            <a:off x="107504" y="1138078"/>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25" name="Retângulo 24"/>
          <p:cNvSpPr/>
          <p:nvPr/>
        </p:nvSpPr>
        <p:spPr>
          <a:xfrm>
            <a:off x="107504" y="220779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40000"/>
                    <a:lumOff val="60000"/>
                  </a:schemeClr>
                </a:solidFill>
                <a:latin typeface="+mn-lt"/>
                <a:ea typeface="+mn-ea"/>
                <a:cs typeface="+mn-cs"/>
              </a:rPr>
              <a:t>Recursos</a:t>
            </a:r>
          </a:p>
        </p:txBody>
      </p:sp>
      <p:sp>
        <p:nvSpPr>
          <p:cNvPr id="27" name="Retângulo 26"/>
          <p:cNvSpPr/>
          <p:nvPr/>
        </p:nvSpPr>
        <p:spPr>
          <a:xfrm>
            <a:off x="107504" y="25668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Avaliação</a:t>
            </a:r>
          </a:p>
        </p:txBody>
      </p:sp>
      <p:sp>
        <p:nvSpPr>
          <p:cNvPr id="28" name="Retângulo 27"/>
          <p:cNvSpPr/>
          <p:nvPr/>
        </p:nvSpPr>
        <p:spPr>
          <a:xfrm>
            <a:off x="107504" y="292591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Conclusão</a:t>
            </a:r>
          </a:p>
        </p:txBody>
      </p:sp>
      <p:sp>
        <p:nvSpPr>
          <p:cNvPr id="29" name="Retângulo 28"/>
          <p:cNvSpPr/>
          <p:nvPr/>
        </p:nvSpPr>
        <p:spPr>
          <a:xfrm>
            <a:off x="107502" y="328497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Créditos</a:t>
            </a:r>
          </a:p>
        </p:txBody>
      </p:sp>
      <p:sp>
        <p:nvSpPr>
          <p:cNvPr id="30" name="Retângulo 29"/>
          <p:cNvSpPr/>
          <p:nvPr/>
        </p:nvSpPr>
        <p:spPr>
          <a:xfrm>
            <a:off x="107504" y="185167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Tarefa</a:t>
            </a:r>
          </a:p>
        </p:txBody>
      </p:sp>
      <p:sp>
        <p:nvSpPr>
          <p:cNvPr id="31" name="Retângulo 30"/>
          <p:cNvSpPr/>
          <p:nvPr/>
        </p:nvSpPr>
        <p:spPr>
          <a:xfrm>
            <a:off x="111240" y="149163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39" name="Retângulo 38"/>
          <p:cNvSpPr/>
          <p:nvPr/>
        </p:nvSpPr>
        <p:spPr>
          <a:xfrm>
            <a:off x="1619672" y="627534"/>
            <a:ext cx="896399" cy="369332"/>
          </a:xfrm>
          <a:prstGeom prst="rect">
            <a:avLst/>
          </a:prstGeom>
        </p:spPr>
        <p:txBody>
          <a:bodyPr wrap="none">
            <a:spAutoFit/>
          </a:bodyPr>
          <a:lstStyle/>
          <a:p>
            <a:r>
              <a:rPr lang="pt-BR" sz="1800" b="1" cap="small" dirty="0">
                <a:solidFill>
                  <a:schemeClr val="bg1">
                    <a:lumMod val="50000"/>
                  </a:schemeClr>
                </a:solidFill>
                <a:latin typeface="Trebuchet MS" pitchFamily="34" charset="0"/>
                <a:cs typeface="Arial" pitchFamily="34" charset="0"/>
              </a:rPr>
              <a:t>Síntese</a:t>
            </a:r>
            <a:endParaRPr lang="pt-BR" sz="1800" dirty="0">
              <a:solidFill>
                <a:schemeClr val="bg1">
                  <a:lumMod val="50000"/>
                </a:schemeClr>
              </a:solidFill>
            </a:endParaRPr>
          </a:p>
        </p:txBody>
      </p:sp>
      <p:sp>
        <p:nvSpPr>
          <p:cNvPr id="40"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Revisão da Síntese</a:t>
            </a:r>
          </a:p>
        </p:txBody>
      </p:sp>
    </p:spTree>
    <p:extLst>
      <p:ext uri="{BB962C8B-B14F-4D97-AF65-F5344CB8AC3E}">
        <p14:creationId xmlns:p14="http://schemas.microsoft.com/office/powerpoint/2010/main" val="1224281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0" name="Divisa 19">
            <a:hlinkClick r:id="rId3"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1" name="Retângulo 20"/>
          <p:cNvSpPr/>
          <p:nvPr/>
        </p:nvSpPr>
        <p:spPr>
          <a:xfrm>
            <a:off x="1619672" y="964341"/>
            <a:ext cx="5040560" cy="3795911"/>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endParaRPr lang="pt-BR" dirty="0"/>
          </a:p>
          <a:p>
            <a:pPr>
              <a:spcAft>
                <a:spcPts val="500"/>
              </a:spcAft>
            </a:pPr>
            <a:r>
              <a:rPr lang="pt-BR" dirty="0"/>
              <a:t>O usuário </a:t>
            </a:r>
            <a:r>
              <a:rPr lang="pt-BR" dirty="0" err="1"/>
              <a:t>bacilífero</a:t>
            </a:r>
            <a:r>
              <a:rPr lang="pt-BR" dirty="0"/>
              <a:t> dissemina os bacilos no ambiente ao tossir, falar ou espirrar, e estes ficam suspensos no ar por até nove horas, dependendo da ventilação. </a:t>
            </a:r>
          </a:p>
          <a:p>
            <a:pPr>
              <a:spcAft>
                <a:spcPts val="500"/>
              </a:spcAft>
            </a:pPr>
            <a:r>
              <a:rPr lang="pt-BR" dirty="0"/>
              <a:t>Daí a importância do uso de máscara pelo usuário sintomático, a fim de evitar a disseminação para o ambiente. </a:t>
            </a:r>
          </a:p>
          <a:p>
            <a:pPr>
              <a:spcAft>
                <a:spcPts val="500"/>
              </a:spcAft>
            </a:pPr>
            <a:r>
              <a:rPr lang="pt-BR" dirty="0"/>
              <a:t>Para esse usuário, recomenda-se o uso de máscara comum, a fim de reter as partículas eliminadas, enquanto permanecer  no serviço de saúde. </a:t>
            </a:r>
          </a:p>
          <a:p>
            <a:pPr>
              <a:spcAft>
                <a:spcPts val="500"/>
              </a:spcAft>
            </a:pPr>
            <a:r>
              <a:rPr lang="pt-BR" dirty="0"/>
              <a:t>Já para o profissional de saúde que o atende, recomenda-se o uso de máscara PFF2 ou N95, sendo que esta deve vedar totalmente a face para que nenhuma partícula passe e entre em contato com as vias aéreas. </a:t>
            </a:r>
          </a:p>
          <a:p>
            <a:pPr>
              <a:spcAft>
                <a:spcPts val="500"/>
              </a:spcAft>
            </a:pPr>
            <a:r>
              <a:rPr lang="pt-BR" dirty="0"/>
              <a:t>Deverá ser descartada quando estiver com a integridade comprometida: molhada, rasgada, suja ou com problema de funcionamento. </a:t>
            </a:r>
          </a:p>
        </p:txBody>
      </p:sp>
      <p:sp>
        <p:nvSpPr>
          <p:cNvPr id="24" name="Retângulo 23"/>
          <p:cNvSpPr/>
          <p:nvPr/>
        </p:nvSpPr>
        <p:spPr>
          <a:xfrm>
            <a:off x="107504" y="7715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5" name="Retângulo 24"/>
          <p:cNvSpPr/>
          <p:nvPr/>
        </p:nvSpPr>
        <p:spPr>
          <a:xfrm>
            <a:off x="107504" y="1138078"/>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27" name="Retângulo 26"/>
          <p:cNvSpPr/>
          <p:nvPr/>
        </p:nvSpPr>
        <p:spPr>
          <a:xfrm>
            <a:off x="107504" y="220779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40000"/>
                    <a:lumOff val="60000"/>
                  </a:schemeClr>
                </a:solidFill>
                <a:latin typeface="+mn-lt"/>
                <a:ea typeface="+mn-ea"/>
                <a:cs typeface="+mn-cs"/>
              </a:rPr>
              <a:t>Recursos</a:t>
            </a:r>
          </a:p>
        </p:txBody>
      </p:sp>
      <p:sp>
        <p:nvSpPr>
          <p:cNvPr id="28" name="Retângulo 27"/>
          <p:cNvSpPr/>
          <p:nvPr/>
        </p:nvSpPr>
        <p:spPr>
          <a:xfrm>
            <a:off x="107504" y="25668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Avaliação</a:t>
            </a:r>
          </a:p>
        </p:txBody>
      </p:sp>
      <p:sp>
        <p:nvSpPr>
          <p:cNvPr id="29" name="Retângulo 28"/>
          <p:cNvSpPr/>
          <p:nvPr/>
        </p:nvSpPr>
        <p:spPr>
          <a:xfrm>
            <a:off x="107504" y="292591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Conclusão</a:t>
            </a:r>
          </a:p>
        </p:txBody>
      </p:sp>
      <p:sp>
        <p:nvSpPr>
          <p:cNvPr id="30" name="Retângulo 29"/>
          <p:cNvSpPr/>
          <p:nvPr/>
        </p:nvSpPr>
        <p:spPr>
          <a:xfrm>
            <a:off x="107502" y="328497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Créditos</a:t>
            </a:r>
          </a:p>
        </p:txBody>
      </p:sp>
      <p:sp>
        <p:nvSpPr>
          <p:cNvPr id="31" name="Retângulo 30"/>
          <p:cNvSpPr/>
          <p:nvPr/>
        </p:nvSpPr>
        <p:spPr>
          <a:xfrm>
            <a:off x="107504" y="185167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Tarefa</a:t>
            </a:r>
          </a:p>
        </p:txBody>
      </p:sp>
      <p:sp>
        <p:nvSpPr>
          <p:cNvPr id="32" name="Retângulo 31"/>
          <p:cNvSpPr/>
          <p:nvPr/>
        </p:nvSpPr>
        <p:spPr>
          <a:xfrm>
            <a:off x="111240" y="149163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pic>
        <p:nvPicPr>
          <p:cNvPr id="3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7794" t="47946" r="28000" b="19583"/>
          <a:stretch/>
        </p:blipFill>
        <p:spPr bwMode="auto">
          <a:xfrm flipH="1">
            <a:off x="6876256" y="1052666"/>
            <a:ext cx="1347705" cy="1519084"/>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4" descr="Resultado de imagem para máscara PFF2 ou N95"/>
          <p:cNvPicPr>
            <a:picLocks noChangeAspect="1" noChangeArrowheads="1"/>
          </p:cNvPicPr>
          <p:nvPr/>
        </p:nvPicPr>
        <p:blipFill rotWithShape="1">
          <a:blip r:embed="rId5">
            <a:extLst>
              <a:ext uri="{28A0092B-C50C-407E-A947-70E740481C1C}">
                <a14:useLocalDpi xmlns:a14="http://schemas.microsoft.com/office/drawing/2010/main" val="0"/>
              </a:ext>
            </a:extLst>
          </a:blip>
          <a:srcRect t="5540"/>
          <a:stretch/>
        </p:blipFill>
        <p:spPr bwMode="auto">
          <a:xfrm>
            <a:off x="6876256" y="2755661"/>
            <a:ext cx="1711077" cy="1616289"/>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0" name="Retângulo 39"/>
          <p:cNvSpPr/>
          <p:nvPr/>
        </p:nvSpPr>
        <p:spPr>
          <a:xfrm>
            <a:off x="1619672" y="627534"/>
            <a:ext cx="896399" cy="369332"/>
          </a:xfrm>
          <a:prstGeom prst="rect">
            <a:avLst/>
          </a:prstGeom>
        </p:spPr>
        <p:txBody>
          <a:bodyPr wrap="none">
            <a:spAutoFit/>
          </a:bodyPr>
          <a:lstStyle/>
          <a:p>
            <a:r>
              <a:rPr lang="pt-BR" sz="1800" b="1" cap="small" dirty="0">
                <a:solidFill>
                  <a:schemeClr val="bg1">
                    <a:lumMod val="50000"/>
                  </a:schemeClr>
                </a:solidFill>
                <a:latin typeface="Trebuchet MS" pitchFamily="34" charset="0"/>
                <a:cs typeface="Arial" pitchFamily="34" charset="0"/>
              </a:rPr>
              <a:t>Síntese</a:t>
            </a:r>
            <a:endParaRPr lang="pt-BR" sz="1800" dirty="0">
              <a:solidFill>
                <a:schemeClr val="bg1">
                  <a:lumMod val="50000"/>
                </a:schemeClr>
              </a:solidFill>
            </a:endParaRPr>
          </a:p>
        </p:txBody>
      </p:sp>
      <p:sp>
        <p:nvSpPr>
          <p:cNvPr id="41"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Revisão da Síntese</a:t>
            </a:r>
          </a:p>
        </p:txBody>
      </p:sp>
    </p:spTree>
    <p:extLst>
      <p:ext uri="{BB962C8B-B14F-4D97-AF65-F5344CB8AC3E}">
        <p14:creationId xmlns:p14="http://schemas.microsoft.com/office/powerpoint/2010/main" val="1224281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0" name="Divisa 19">
            <a:hlinkClick r:id="rId3"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4" name="Retângulo 23"/>
          <p:cNvSpPr/>
          <p:nvPr/>
        </p:nvSpPr>
        <p:spPr>
          <a:xfrm>
            <a:off x="107504" y="7715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9" name="Retângulo 28"/>
          <p:cNvSpPr/>
          <p:nvPr/>
        </p:nvSpPr>
        <p:spPr>
          <a:xfrm>
            <a:off x="107504" y="1138078"/>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30" name="Retângulo 29"/>
          <p:cNvSpPr/>
          <p:nvPr/>
        </p:nvSpPr>
        <p:spPr>
          <a:xfrm>
            <a:off x="107504" y="220779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40000"/>
                    <a:lumOff val="60000"/>
                  </a:schemeClr>
                </a:solidFill>
                <a:latin typeface="+mn-lt"/>
                <a:ea typeface="+mn-ea"/>
                <a:cs typeface="+mn-cs"/>
              </a:rPr>
              <a:t>Recursos</a:t>
            </a:r>
          </a:p>
        </p:txBody>
      </p:sp>
      <p:sp>
        <p:nvSpPr>
          <p:cNvPr id="31" name="Retângulo 30"/>
          <p:cNvSpPr/>
          <p:nvPr/>
        </p:nvSpPr>
        <p:spPr>
          <a:xfrm>
            <a:off x="107504" y="25668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Avaliação</a:t>
            </a:r>
          </a:p>
        </p:txBody>
      </p:sp>
      <p:sp>
        <p:nvSpPr>
          <p:cNvPr id="32" name="Retângulo 31"/>
          <p:cNvSpPr/>
          <p:nvPr/>
        </p:nvSpPr>
        <p:spPr>
          <a:xfrm>
            <a:off x="107504" y="292591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Conclusão</a:t>
            </a:r>
          </a:p>
        </p:txBody>
      </p:sp>
      <p:sp>
        <p:nvSpPr>
          <p:cNvPr id="33" name="Retângulo 32"/>
          <p:cNvSpPr/>
          <p:nvPr/>
        </p:nvSpPr>
        <p:spPr>
          <a:xfrm>
            <a:off x="107502" y="328497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Créditos</a:t>
            </a:r>
          </a:p>
        </p:txBody>
      </p:sp>
      <p:sp>
        <p:nvSpPr>
          <p:cNvPr id="34" name="Retângulo 33"/>
          <p:cNvSpPr/>
          <p:nvPr/>
        </p:nvSpPr>
        <p:spPr>
          <a:xfrm>
            <a:off x="107504" y="185167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Tarefa</a:t>
            </a:r>
          </a:p>
        </p:txBody>
      </p:sp>
      <p:sp>
        <p:nvSpPr>
          <p:cNvPr id="37" name="Retângulo 36"/>
          <p:cNvSpPr/>
          <p:nvPr/>
        </p:nvSpPr>
        <p:spPr>
          <a:xfrm>
            <a:off x="111240" y="149163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38" name="Retângulo 37"/>
          <p:cNvSpPr/>
          <p:nvPr/>
        </p:nvSpPr>
        <p:spPr>
          <a:xfrm>
            <a:off x="1619672" y="1116489"/>
            <a:ext cx="6840000" cy="2223686"/>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500"/>
              </a:spcAft>
            </a:pPr>
            <a:endParaRPr lang="pt-BR" dirty="0"/>
          </a:p>
          <a:p>
            <a:pPr>
              <a:spcAft>
                <a:spcPts val="500"/>
              </a:spcAft>
            </a:pPr>
            <a:r>
              <a:rPr lang="pt-BR" dirty="0"/>
              <a:t>A coleta de escarro, procedimento solicitado para usuários com suspeita de tuberculose, deve ser realizada preferencialmente em área externa, e nunca em banheiros ou cômodos fechados, pois esses ambientes fechados e sem ventilação aumentam as chances de concentração de partículas </a:t>
            </a:r>
            <a:r>
              <a:rPr lang="pt-BR" dirty="0" err="1"/>
              <a:t>aerolizadas</a:t>
            </a:r>
            <a:r>
              <a:rPr lang="pt-BR" dirty="0"/>
              <a:t>.</a:t>
            </a:r>
          </a:p>
          <a:p>
            <a:pPr>
              <a:spcAft>
                <a:spcPts val="500"/>
              </a:spcAft>
            </a:pPr>
            <a:r>
              <a:rPr lang="pt-BR" dirty="0"/>
              <a:t>Durante visita domiciliar, para usuários </a:t>
            </a:r>
            <a:r>
              <a:rPr lang="pt-BR" dirty="0" err="1"/>
              <a:t>bacilíferos</a:t>
            </a:r>
            <a:r>
              <a:rPr lang="pt-BR" dirty="0"/>
              <a:t>, o agente de saúde ou qualquer outro profissional de saúde deverá usar a máscara N95, desde a entrada até sua saída do domicílio.</a:t>
            </a:r>
          </a:p>
          <a:p>
            <a:pPr>
              <a:spcAft>
                <a:spcPts val="500"/>
              </a:spcAft>
            </a:pPr>
            <a:endParaRPr lang="pt-BR" dirty="0"/>
          </a:p>
        </p:txBody>
      </p:sp>
      <p:sp>
        <p:nvSpPr>
          <p:cNvPr id="42" name="Retângulo 41"/>
          <p:cNvSpPr/>
          <p:nvPr/>
        </p:nvSpPr>
        <p:spPr>
          <a:xfrm>
            <a:off x="1619672" y="732497"/>
            <a:ext cx="896399" cy="369332"/>
          </a:xfrm>
          <a:prstGeom prst="rect">
            <a:avLst/>
          </a:prstGeom>
        </p:spPr>
        <p:txBody>
          <a:bodyPr wrap="none">
            <a:spAutoFit/>
          </a:bodyPr>
          <a:lstStyle/>
          <a:p>
            <a:r>
              <a:rPr lang="pt-BR" sz="1800" b="1" cap="small" dirty="0">
                <a:solidFill>
                  <a:schemeClr val="bg1">
                    <a:lumMod val="50000"/>
                  </a:schemeClr>
                </a:solidFill>
                <a:latin typeface="Trebuchet MS" pitchFamily="34" charset="0"/>
                <a:cs typeface="Arial" pitchFamily="34" charset="0"/>
              </a:rPr>
              <a:t>Síntese</a:t>
            </a:r>
            <a:endParaRPr lang="pt-BR" sz="1800" dirty="0">
              <a:solidFill>
                <a:schemeClr val="bg1">
                  <a:lumMod val="50000"/>
                </a:schemeClr>
              </a:solidFill>
            </a:endParaRPr>
          </a:p>
        </p:txBody>
      </p:sp>
      <p:sp>
        <p:nvSpPr>
          <p:cNvPr id="43"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Revisão da Síntese</a:t>
            </a:r>
          </a:p>
        </p:txBody>
      </p:sp>
    </p:spTree>
    <p:extLst>
      <p:ext uri="{BB962C8B-B14F-4D97-AF65-F5344CB8AC3E}">
        <p14:creationId xmlns:p14="http://schemas.microsoft.com/office/powerpoint/2010/main" val="2262120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dirty="0">
                <a:solidFill>
                  <a:schemeClr val="bg1"/>
                </a:solidFill>
              </a:rPr>
              <a:t>PRECAUÇÕES PARA A TRANSMISSÃO DE MICRORGANISMOS NA ATENÇÃO PRIMÁRIA EM SAÚDE </a:t>
            </a:r>
          </a:p>
        </p:txBody>
      </p:sp>
      <p:sp>
        <p:nvSpPr>
          <p:cNvPr id="5" name="Retângulo 4"/>
          <p:cNvSpPr/>
          <p:nvPr/>
        </p:nvSpPr>
        <p:spPr>
          <a:xfrm>
            <a:off x="107504" y="7715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tx2">
                    <a:lumMod val="40000"/>
                    <a:lumOff val="60000"/>
                  </a:schemeClr>
                </a:solidFill>
              </a:rPr>
              <a:t>Bem-vindos!!!</a:t>
            </a:r>
          </a:p>
        </p:txBody>
      </p:sp>
      <p:sp>
        <p:nvSpPr>
          <p:cNvPr id="7" name="Retângulo 6"/>
          <p:cNvSpPr/>
          <p:nvPr/>
        </p:nvSpPr>
        <p:spPr>
          <a:xfrm>
            <a:off x="107504" y="1138078"/>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10" name="Retângulo 9"/>
          <p:cNvSpPr/>
          <p:nvPr/>
        </p:nvSpPr>
        <p:spPr>
          <a:xfrm>
            <a:off x="107504" y="220779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11" name="Retângulo 10"/>
          <p:cNvSpPr/>
          <p:nvPr/>
        </p:nvSpPr>
        <p:spPr>
          <a:xfrm>
            <a:off x="107504" y="25668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Avaliação</a:t>
            </a:r>
          </a:p>
        </p:txBody>
      </p:sp>
      <p:sp>
        <p:nvSpPr>
          <p:cNvPr id="12" name="Retângulo 11"/>
          <p:cNvSpPr/>
          <p:nvPr/>
        </p:nvSpPr>
        <p:spPr>
          <a:xfrm>
            <a:off x="107504" y="292591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Conclusão</a:t>
            </a:r>
          </a:p>
        </p:txBody>
      </p:sp>
      <p:sp>
        <p:nvSpPr>
          <p:cNvPr id="16" name="Retângulo 15"/>
          <p:cNvSpPr/>
          <p:nvPr/>
        </p:nvSpPr>
        <p:spPr>
          <a:xfrm>
            <a:off x="1979712" y="773316"/>
            <a:ext cx="5904656" cy="369332"/>
          </a:xfrm>
          <a:prstGeom prst="rect">
            <a:avLst/>
          </a:prstGeom>
          <a:noFill/>
        </p:spPr>
        <p:txBody>
          <a:bodyPr wrap="square">
            <a:spAutoFit/>
          </a:bodyPr>
          <a:lstStyle/>
          <a:p>
            <a:pPr algn="just"/>
            <a:r>
              <a:rPr lang="pt-BR" sz="1800" b="1" cap="small" dirty="0">
                <a:solidFill>
                  <a:schemeClr val="bg1">
                    <a:lumMod val="50000"/>
                  </a:schemeClr>
                </a:solidFill>
                <a:latin typeface="Trebuchet MS" pitchFamily="34" charset="0"/>
                <a:cs typeface="Arial" pitchFamily="34" charset="0"/>
              </a:rPr>
              <a:t>Bem-Vindos</a:t>
            </a:r>
            <a:r>
              <a:rPr lang="pt-BR" sz="1800" b="1" dirty="0">
                <a:solidFill>
                  <a:schemeClr val="bg1">
                    <a:lumMod val="50000"/>
                  </a:schemeClr>
                </a:solidFill>
                <a:latin typeface="Trebuchet MS" pitchFamily="34" charset="0"/>
                <a:cs typeface="Arial" pitchFamily="34" charset="0"/>
              </a:rPr>
              <a:t>!!!</a:t>
            </a:r>
          </a:p>
        </p:txBody>
      </p:sp>
      <p:sp>
        <p:nvSpPr>
          <p:cNvPr id="15" name="Retângulo 14">
            <a:hlinkClick r:id="rId2" action="ppaction://hlinksldjump"/>
          </p:cNvPr>
          <p:cNvSpPr/>
          <p:nvPr/>
        </p:nvSpPr>
        <p:spPr>
          <a:xfrm>
            <a:off x="107504" y="4731990"/>
            <a:ext cx="1188000" cy="288032"/>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14" name="Divisa 13">
            <a:hlinkClick r:id="rId3" action="ppaction://hlinksldjump"/>
          </p:cNvPr>
          <p:cNvSpPr/>
          <p:nvPr/>
        </p:nvSpPr>
        <p:spPr>
          <a:xfrm>
            <a:off x="8388424" y="4731990"/>
            <a:ext cx="576064" cy="287992"/>
          </a:xfrm>
          <a:prstGeom prst="chevron">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17" name="Retângulo 16"/>
          <p:cNvSpPr/>
          <p:nvPr/>
        </p:nvSpPr>
        <p:spPr>
          <a:xfrm>
            <a:off x="107502" y="328497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Créditos</a:t>
            </a:r>
          </a:p>
        </p:txBody>
      </p:sp>
      <p:pic>
        <p:nvPicPr>
          <p:cNvPr id="2" name="Imagem 1"/>
          <p:cNvPicPr>
            <a:picLocks noChangeAspect="1"/>
          </p:cNvPicPr>
          <p:nvPr/>
        </p:nvPicPr>
        <p:blipFill>
          <a:blip r:embed="rId4"/>
          <a:stretch>
            <a:fillRect/>
          </a:stretch>
        </p:blipFill>
        <p:spPr>
          <a:xfrm>
            <a:off x="1547664" y="2156507"/>
            <a:ext cx="1723799" cy="2364968"/>
          </a:xfrm>
          <a:prstGeom prst="rect">
            <a:avLst/>
          </a:prstGeom>
        </p:spPr>
      </p:pic>
      <p:sp>
        <p:nvSpPr>
          <p:cNvPr id="3" name="Retângulo 2"/>
          <p:cNvSpPr/>
          <p:nvPr/>
        </p:nvSpPr>
        <p:spPr>
          <a:xfrm>
            <a:off x="3515260" y="1585992"/>
            <a:ext cx="5377220" cy="2354491"/>
          </a:xfrm>
          <a:prstGeom prst="rect">
            <a:avLst/>
          </a:prstGeom>
        </p:spPr>
        <p:txBody>
          <a:bodyPr wrap="square">
            <a:spAutoFit/>
          </a:bodyPr>
          <a:lstStyle/>
          <a:p>
            <a:r>
              <a:rPr lang="pt-BR" dirty="0">
                <a:solidFill>
                  <a:schemeClr val="tx1"/>
                </a:solidFill>
              </a:rPr>
              <a:t>Esta Web Quest foi desenvolvida como parte do Projeto FAPESP </a:t>
            </a:r>
          </a:p>
          <a:p>
            <a:pPr algn="ctr"/>
            <a:endParaRPr lang="pt-BR" dirty="0">
              <a:solidFill>
                <a:schemeClr val="tx1"/>
              </a:solidFill>
            </a:endParaRPr>
          </a:p>
          <a:p>
            <a:pPr algn="ctr">
              <a:lnSpc>
                <a:spcPct val="150000"/>
              </a:lnSpc>
            </a:pPr>
            <a:r>
              <a:rPr lang="pt-BR" b="1" i="1" dirty="0">
                <a:solidFill>
                  <a:schemeClr val="tx1"/>
                </a:solidFill>
              </a:rPr>
              <a:t>“Desenvolvimento de estratégia educativa em precauções para a transmissão de microrganismos na </a:t>
            </a:r>
          </a:p>
          <a:p>
            <a:pPr algn="ctr">
              <a:lnSpc>
                <a:spcPct val="150000"/>
              </a:lnSpc>
            </a:pPr>
            <a:r>
              <a:rPr lang="pt-BR" b="1" i="1" dirty="0">
                <a:solidFill>
                  <a:schemeClr val="tx1"/>
                </a:solidFill>
              </a:rPr>
              <a:t>atenção primária em saúde”</a:t>
            </a:r>
          </a:p>
          <a:p>
            <a:pPr algn="just"/>
            <a:endParaRPr lang="pt-BR" dirty="0">
              <a:solidFill>
                <a:schemeClr val="tx1"/>
              </a:solidFill>
            </a:endParaRPr>
          </a:p>
          <a:p>
            <a:pPr algn="just"/>
            <a:endParaRPr lang="pt-BR" dirty="0">
              <a:solidFill>
                <a:schemeClr val="tx1"/>
              </a:solidFill>
            </a:endParaRPr>
          </a:p>
          <a:p>
            <a:pPr algn="just"/>
            <a:endParaRPr lang="pt-BR" dirty="0">
              <a:solidFill>
                <a:schemeClr val="tx1"/>
              </a:solidFill>
            </a:endParaRPr>
          </a:p>
          <a:p>
            <a:r>
              <a:rPr lang="pt-BR" b="1" dirty="0">
                <a:solidFill>
                  <a:schemeClr val="tx1"/>
                </a:solidFill>
              </a:rPr>
              <a:t>Público alvo: </a:t>
            </a:r>
            <a:r>
              <a:rPr lang="pt-BR" dirty="0">
                <a:solidFill>
                  <a:schemeClr val="tx1"/>
                </a:solidFill>
              </a:rPr>
              <a:t>Profissionais de Saúde da Atenção Primária.</a:t>
            </a:r>
          </a:p>
        </p:txBody>
      </p:sp>
      <p:sp>
        <p:nvSpPr>
          <p:cNvPr id="18" name="Retângulo 17"/>
          <p:cNvSpPr/>
          <p:nvPr/>
        </p:nvSpPr>
        <p:spPr>
          <a:xfrm>
            <a:off x="107504" y="185167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Tarefa</a:t>
            </a:r>
          </a:p>
        </p:txBody>
      </p:sp>
      <p:sp>
        <p:nvSpPr>
          <p:cNvPr id="19" name="Retângulo 18"/>
          <p:cNvSpPr/>
          <p:nvPr/>
        </p:nvSpPr>
        <p:spPr>
          <a:xfrm>
            <a:off x="111240" y="149163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Tree>
    <p:extLst>
      <p:ext uri="{BB962C8B-B14F-4D97-AF65-F5344CB8AC3E}">
        <p14:creationId xmlns:p14="http://schemas.microsoft.com/office/powerpoint/2010/main" val="272676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691680" y="1131590"/>
            <a:ext cx="6840760" cy="34932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pt-BR" b="1" dirty="0">
                <a:solidFill>
                  <a:schemeClr val="accent1">
                    <a:lumMod val="75000"/>
                  </a:schemeClr>
                </a:solidFill>
              </a:rPr>
              <a:t>Caso 1: </a:t>
            </a:r>
            <a:r>
              <a:rPr lang="pt-BR" sz="1100" b="1" dirty="0"/>
              <a:t> </a:t>
            </a:r>
            <a:r>
              <a:rPr lang="pt-BR" b="1" dirty="0">
                <a:solidFill>
                  <a:schemeClr val="accent1">
                    <a:lumMod val="75000"/>
                  </a:schemeClr>
                </a:solidFill>
              </a:rPr>
              <a:t>Em relação , escolha a alternativa correta:</a:t>
            </a:r>
          </a:p>
          <a:p>
            <a:endParaRPr lang="pt-BR" sz="1100" dirty="0"/>
          </a:p>
          <a:p>
            <a:pPr marL="447675" lvl="0" indent="-269875">
              <a:buFont typeface="+mj-lt"/>
              <a:buAutoNum type="alphaUcPeriod"/>
            </a:pPr>
            <a:r>
              <a:rPr lang="pt-BR" dirty="0"/>
              <a:t>O correto seria fornecer a ele uma máscara N95, pois é um caso suspeito de tuberculose, e esta é a única máscara indicada, tanto para o profissional quanto para o usuário do serviço de saúde.</a:t>
            </a:r>
          </a:p>
          <a:p>
            <a:pPr marL="354013" indent="-176213">
              <a:buFont typeface="+mj-lt"/>
              <a:buAutoNum type="alphaUcPeriod"/>
            </a:pPr>
            <a:endParaRPr lang="pt-BR" dirty="0"/>
          </a:p>
          <a:p>
            <a:pPr marL="447675" lvl="0" indent="-269875">
              <a:buFont typeface="+mj-lt"/>
              <a:buAutoNum type="alphaUcPeriod"/>
            </a:pPr>
            <a:r>
              <a:rPr lang="pt-BR" dirty="0"/>
              <a:t>O atendimento a esse usuário deveria ser priorizado, pois é um sintomático respiratório e deveria permanecer na unidade o menor tempo possível. Além disso, deve-se disponibilizar, além de máscara, lenços descartáveis e preparação alcóolica para a higiene das </a:t>
            </a:r>
            <a:r>
              <a:rPr lang="pt-BR"/>
              <a:t>mãos desse usuário.</a:t>
            </a:r>
            <a:endParaRPr lang="pt-BR" dirty="0"/>
          </a:p>
          <a:p>
            <a:pPr marL="354013" indent="-176213">
              <a:buFont typeface="+mj-lt"/>
              <a:buAutoNum type="alphaUcPeriod"/>
            </a:pPr>
            <a:endParaRPr lang="pt-BR" dirty="0"/>
          </a:p>
          <a:p>
            <a:pPr marL="447675" lvl="0" indent="-269875">
              <a:buFont typeface="+mj-lt"/>
              <a:buAutoNum type="alphaUcPeriod"/>
            </a:pPr>
            <a:r>
              <a:rPr lang="pt-BR" dirty="0"/>
              <a:t>Não há problema algum em manter esse usuário com sintomas respiratórios na sala de espera, juntamente com os outros. </a:t>
            </a:r>
          </a:p>
          <a:p>
            <a:pPr marL="447675" lvl="0" indent="-269875">
              <a:buFont typeface="+mj-lt"/>
              <a:buAutoNum type="alphaUcPeriod"/>
            </a:pPr>
            <a:endParaRPr lang="pt-BR" dirty="0"/>
          </a:p>
          <a:p>
            <a:pPr marL="447675" lvl="0" indent="-269875">
              <a:buFont typeface="+mj-lt"/>
              <a:buAutoNum type="alphaUcPeriod"/>
            </a:pPr>
            <a:r>
              <a:rPr lang="pt-BR" dirty="0"/>
              <a:t>O usuário deverá utilizar máscara comum somente enquanto estiver na sala de espera.</a:t>
            </a:r>
          </a:p>
        </p:txBody>
      </p:sp>
      <p:sp>
        <p:nvSpPr>
          <p:cNvPr id="15" name="Retângulo 14">
            <a:hlinkClick r:id="rId2"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Rever Caso 1</a:t>
            </a:r>
          </a:p>
        </p:txBody>
      </p:sp>
      <p:sp>
        <p:nvSpPr>
          <p:cNvPr id="3" name="Retângulo 2">
            <a:hlinkClick r:id="rId3" action="ppaction://hlinksldjump"/>
          </p:cNvPr>
          <p:cNvSpPr/>
          <p:nvPr/>
        </p:nvSpPr>
        <p:spPr>
          <a:xfrm>
            <a:off x="1916883" y="1524722"/>
            <a:ext cx="252000" cy="252000"/>
          </a:xfrm>
          <a:prstGeom prst="rect">
            <a:avLst/>
          </a:prstGeom>
          <a:noFill/>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noFill/>
            </a:endParaRPr>
          </a:p>
        </p:txBody>
      </p:sp>
      <p:sp>
        <p:nvSpPr>
          <p:cNvPr id="19" name="Retângulo 18">
            <a:hlinkClick r:id="rId4" action="ppaction://hlinksldjump"/>
          </p:cNvPr>
          <p:cNvSpPr/>
          <p:nvPr/>
        </p:nvSpPr>
        <p:spPr>
          <a:xfrm>
            <a:off x="1916883" y="2390662"/>
            <a:ext cx="252000" cy="252000"/>
          </a:xfrm>
          <a:prstGeom prst="rect">
            <a:avLst/>
          </a:prstGeom>
          <a:noFill/>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noFill/>
            </a:endParaRPr>
          </a:p>
        </p:txBody>
      </p:sp>
      <p:sp>
        <p:nvSpPr>
          <p:cNvPr id="20" name="Retângulo 19">
            <a:hlinkClick r:id="rId5" action="ppaction://hlinksldjump"/>
          </p:cNvPr>
          <p:cNvSpPr/>
          <p:nvPr/>
        </p:nvSpPr>
        <p:spPr>
          <a:xfrm>
            <a:off x="1916883" y="3472724"/>
            <a:ext cx="252000" cy="252000"/>
          </a:xfrm>
          <a:prstGeom prst="rect">
            <a:avLst/>
          </a:prstGeom>
          <a:noFill/>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noFill/>
            </a:endParaRPr>
          </a:p>
        </p:txBody>
      </p:sp>
      <p:sp>
        <p:nvSpPr>
          <p:cNvPr id="22" name="Retângulo 21">
            <a:hlinkClick r:id="rId6" action="ppaction://hlinksldjump"/>
          </p:cNvPr>
          <p:cNvSpPr/>
          <p:nvPr/>
        </p:nvSpPr>
        <p:spPr>
          <a:xfrm>
            <a:off x="1894305" y="4097371"/>
            <a:ext cx="252000" cy="252000"/>
          </a:xfrm>
          <a:prstGeom prst="rect">
            <a:avLst/>
          </a:prstGeom>
          <a:noFill/>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noFill/>
            </a:endParaRPr>
          </a:p>
        </p:txBody>
      </p:sp>
      <p:sp>
        <p:nvSpPr>
          <p:cNvPr id="39" name="Retângulo 38"/>
          <p:cNvSpPr/>
          <p:nvPr/>
        </p:nvSpPr>
        <p:spPr>
          <a:xfrm>
            <a:off x="1509065" y="771549"/>
            <a:ext cx="1192955" cy="369332"/>
          </a:xfrm>
          <a:prstGeom prst="rect">
            <a:avLst/>
          </a:prstGeom>
        </p:spPr>
        <p:txBody>
          <a:bodyPr wrap="none">
            <a:spAutoFit/>
          </a:bodyPr>
          <a:lstStyle/>
          <a:p>
            <a:pPr algn="just"/>
            <a:r>
              <a:rPr lang="pt-BR" sz="1800" b="1" cap="small" dirty="0">
                <a:solidFill>
                  <a:schemeClr val="bg1">
                    <a:lumMod val="50000"/>
                  </a:schemeClr>
                </a:solidFill>
                <a:latin typeface="Trebuchet MS" pitchFamily="34" charset="0"/>
                <a:cs typeface="Arial" pitchFamily="34" charset="0"/>
              </a:rPr>
              <a:t>Avaliação</a:t>
            </a:r>
          </a:p>
        </p:txBody>
      </p:sp>
      <p:sp>
        <p:nvSpPr>
          <p:cNvPr id="25"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2ª etapa: </a:t>
            </a:r>
            <a:r>
              <a:rPr lang="pt-BR" sz="1800" dirty="0">
                <a:solidFill>
                  <a:schemeClr val="bg1"/>
                </a:solidFill>
              </a:rPr>
              <a:t>ler o </a:t>
            </a:r>
            <a:r>
              <a:rPr lang="pt-BR" sz="1800" b="1" cap="small" dirty="0">
                <a:solidFill>
                  <a:schemeClr val="bg1"/>
                </a:solidFill>
              </a:rPr>
              <a:t>Caso</a:t>
            </a:r>
            <a:r>
              <a:rPr lang="pt-BR" sz="1800" b="1" dirty="0">
                <a:solidFill>
                  <a:schemeClr val="bg1"/>
                </a:solidFill>
              </a:rPr>
              <a:t> 1</a:t>
            </a:r>
            <a:r>
              <a:rPr lang="pt-BR" sz="1800" dirty="0">
                <a:solidFill>
                  <a:schemeClr val="bg1"/>
                </a:solidFill>
              </a:rPr>
              <a:t>, refletir e</a:t>
            </a:r>
            <a:r>
              <a:rPr lang="pt-BR" sz="1800" b="1" dirty="0">
                <a:solidFill>
                  <a:schemeClr val="bg1"/>
                </a:solidFill>
              </a:rPr>
              <a:t> </a:t>
            </a:r>
            <a:r>
              <a:rPr lang="pt-BR" sz="1800" dirty="0">
                <a:solidFill>
                  <a:schemeClr val="bg1"/>
                </a:solidFill>
              </a:rPr>
              <a:t>escolher a alternativa que considerar correta</a:t>
            </a:r>
          </a:p>
        </p:txBody>
      </p:sp>
      <p:sp>
        <p:nvSpPr>
          <p:cNvPr id="18" name="Retângulo 17"/>
          <p:cNvSpPr/>
          <p:nvPr/>
        </p:nvSpPr>
        <p:spPr>
          <a:xfrm>
            <a:off x="107504" y="7715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1" name="Retângulo 20"/>
          <p:cNvSpPr/>
          <p:nvPr/>
        </p:nvSpPr>
        <p:spPr>
          <a:xfrm>
            <a:off x="107504" y="1138078"/>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23" name="Retângulo 22"/>
          <p:cNvSpPr/>
          <p:nvPr/>
        </p:nvSpPr>
        <p:spPr>
          <a:xfrm>
            <a:off x="107504" y="220779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29" name="Retângulo 28"/>
          <p:cNvSpPr/>
          <p:nvPr/>
        </p:nvSpPr>
        <p:spPr>
          <a:xfrm>
            <a:off x="107504" y="25668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40000"/>
                    <a:lumOff val="60000"/>
                  </a:schemeClr>
                </a:solidFill>
                <a:latin typeface="+mn-lt"/>
                <a:ea typeface="+mn-ea"/>
                <a:cs typeface="+mn-cs"/>
              </a:rPr>
              <a:t>Avaliação</a:t>
            </a:r>
          </a:p>
        </p:txBody>
      </p:sp>
      <p:sp>
        <p:nvSpPr>
          <p:cNvPr id="30" name="Retângulo 29"/>
          <p:cNvSpPr/>
          <p:nvPr/>
        </p:nvSpPr>
        <p:spPr>
          <a:xfrm>
            <a:off x="107504" y="292591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Conclusão</a:t>
            </a:r>
          </a:p>
        </p:txBody>
      </p:sp>
      <p:sp>
        <p:nvSpPr>
          <p:cNvPr id="31" name="Retângulo 30"/>
          <p:cNvSpPr/>
          <p:nvPr/>
        </p:nvSpPr>
        <p:spPr>
          <a:xfrm>
            <a:off x="107502" y="328497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Créditos</a:t>
            </a:r>
          </a:p>
        </p:txBody>
      </p:sp>
      <p:sp>
        <p:nvSpPr>
          <p:cNvPr id="32" name="Retângulo 31"/>
          <p:cNvSpPr/>
          <p:nvPr/>
        </p:nvSpPr>
        <p:spPr>
          <a:xfrm>
            <a:off x="107504" y="185167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Tarefa</a:t>
            </a:r>
          </a:p>
        </p:txBody>
      </p:sp>
      <p:sp>
        <p:nvSpPr>
          <p:cNvPr id="33" name="Retângulo 32"/>
          <p:cNvSpPr/>
          <p:nvPr/>
        </p:nvSpPr>
        <p:spPr>
          <a:xfrm>
            <a:off x="111240" y="149163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Tree>
    <p:extLst>
      <p:ext uri="{BB962C8B-B14F-4D97-AF65-F5344CB8AC3E}">
        <p14:creationId xmlns:p14="http://schemas.microsoft.com/office/powerpoint/2010/main" val="3860796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
        <p:nvSpPr>
          <p:cNvPr id="16" name="Retângulo 15"/>
          <p:cNvSpPr/>
          <p:nvPr/>
        </p:nvSpPr>
        <p:spPr>
          <a:xfrm>
            <a:off x="899592" y="1636930"/>
            <a:ext cx="7344816" cy="22467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endParaRPr lang="pt-BR" sz="1000" b="1" dirty="0">
              <a:solidFill>
                <a:schemeClr val="accent1">
                  <a:lumMod val="75000"/>
                </a:schemeClr>
              </a:solidFill>
            </a:endParaRPr>
          </a:p>
          <a:p>
            <a:r>
              <a:rPr lang="pt-BR" sz="2000" b="1" dirty="0"/>
              <a:t>O usuário </a:t>
            </a:r>
            <a:r>
              <a:rPr lang="pt-BR" sz="2000" b="1" dirty="0" err="1"/>
              <a:t>bacilífero</a:t>
            </a:r>
            <a:r>
              <a:rPr lang="pt-BR" sz="2000" b="1" dirty="0"/>
              <a:t> dissemina os bacilos no ambiente ao tossir, falar ou espirrar, e estes ficam dispersos, podendo permanecer por até nove horas, dependendo da ventilação. Daí a importância do uso de máscara, pelo usuário sintomático, a fim de evitar a disseminação para o ambiente. Para esse usuário, recomenda-se o uso de máscara comum, a fim de reter as partículas eliminadas. </a:t>
            </a:r>
          </a:p>
          <a:p>
            <a:endParaRPr lang="pt-BR" sz="1000" dirty="0"/>
          </a:p>
        </p:txBody>
      </p:sp>
      <p:sp>
        <p:nvSpPr>
          <p:cNvPr id="3" name="Retângulo 2"/>
          <p:cNvSpPr/>
          <p:nvPr/>
        </p:nvSpPr>
        <p:spPr>
          <a:xfrm>
            <a:off x="1691680" y="1059582"/>
            <a:ext cx="4932761" cy="400110"/>
          </a:xfrm>
          <a:prstGeom prst="rect">
            <a:avLst/>
          </a:prstGeom>
        </p:spPr>
        <p:txBody>
          <a:bodyPr wrap="none">
            <a:spAutoFit/>
          </a:bodyPr>
          <a:lstStyle/>
          <a:p>
            <a:r>
              <a:rPr lang="pt-BR" sz="2000" b="1" cap="small" dirty="0">
                <a:solidFill>
                  <a:schemeClr val="accent1">
                    <a:lumMod val="75000"/>
                  </a:schemeClr>
                </a:solidFill>
                <a:latin typeface="Trebuchet MS" pitchFamily="34" charset="0"/>
                <a:cs typeface="Arial" pitchFamily="34" charset="0"/>
              </a:rPr>
              <a:t>Que pena! Essa não é a resposta correta! </a:t>
            </a:r>
          </a:p>
        </p:txBody>
      </p:sp>
      <p:sp>
        <p:nvSpPr>
          <p:cNvPr id="9" name="Retângulo 8">
            <a:hlinkClick r:id="rId2" action="ppaction://hlinksldjump"/>
          </p:cNvPr>
          <p:cNvSpPr/>
          <p:nvPr/>
        </p:nvSpPr>
        <p:spPr>
          <a:xfrm>
            <a:off x="6376080" y="3939902"/>
            <a:ext cx="2156360" cy="40011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pt-BR" sz="2000" b="1" dirty="0"/>
              <a:t>Tente novamente!</a:t>
            </a:r>
            <a:endParaRPr lang="pt-BR" sz="2000" dirty="0"/>
          </a:p>
        </p:txBody>
      </p:sp>
    </p:spTree>
    <p:extLst>
      <p:ext uri="{BB962C8B-B14F-4D97-AF65-F5344CB8AC3E}">
        <p14:creationId xmlns:p14="http://schemas.microsoft.com/office/powerpoint/2010/main" val="3474256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971600" y="1549117"/>
            <a:ext cx="7128792" cy="22467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endParaRPr lang="pt-BR" sz="1000" b="1" dirty="0"/>
          </a:p>
          <a:p>
            <a:r>
              <a:rPr lang="pt-BR" sz="2000" b="1" dirty="0"/>
              <a:t>Quanto maior o tempo de contato, maior a chance de transmissão. </a:t>
            </a:r>
          </a:p>
          <a:p>
            <a:r>
              <a:rPr lang="pt-BR" sz="2000" b="1" dirty="0"/>
              <a:t>Devido a isso, o atendimento de usuário em fase de transmissão da doença deve ser priorizado, a fim de diminuir a contaminação do ambiente e o risco de transmissão aos outros usuários e profissionais que estejam no mesmo local.</a:t>
            </a:r>
          </a:p>
          <a:p>
            <a:endParaRPr lang="pt-BR" sz="1000" dirty="0"/>
          </a:p>
        </p:txBody>
      </p:sp>
      <p:sp>
        <p:nvSpPr>
          <p:cNvPr id="3" name="Retângulo 2"/>
          <p:cNvSpPr/>
          <p:nvPr/>
        </p:nvSpPr>
        <p:spPr>
          <a:xfrm>
            <a:off x="1691680" y="973053"/>
            <a:ext cx="2993127" cy="400110"/>
          </a:xfrm>
          <a:prstGeom prst="rect">
            <a:avLst/>
          </a:prstGeom>
        </p:spPr>
        <p:txBody>
          <a:bodyPr wrap="none">
            <a:spAutoFit/>
          </a:bodyPr>
          <a:lstStyle/>
          <a:p>
            <a:r>
              <a:rPr lang="pt-BR" sz="2000" b="1" cap="small" dirty="0">
                <a:solidFill>
                  <a:schemeClr val="accent1">
                    <a:lumMod val="75000"/>
                  </a:schemeClr>
                </a:solidFill>
                <a:latin typeface="Trebuchet MS" pitchFamily="34" charset="0"/>
                <a:cs typeface="Arial" pitchFamily="34" charset="0"/>
              </a:rPr>
              <a:t>Parabéns! Você acertou!</a:t>
            </a:r>
          </a:p>
        </p:txBody>
      </p:sp>
      <p:sp>
        <p:nvSpPr>
          <p:cNvPr id="9" name="Retângulo 8">
            <a:hlinkClick r:id="rId2" action="ppaction://hlinksldjump"/>
          </p:cNvPr>
          <p:cNvSpPr/>
          <p:nvPr/>
        </p:nvSpPr>
        <p:spPr>
          <a:xfrm>
            <a:off x="5925050" y="3905372"/>
            <a:ext cx="2031325" cy="40011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pt-BR" sz="2000" b="1" dirty="0"/>
              <a:t>Vá para o </a:t>
            </a:r>
            <a:r>
              <a:rPr lang="pt-BR" sz="2000" b="1" dirty="0">
                <a:solidFill>
                  <a:srgbClr val="FF9900"/>
                </a:solidFill>
              </a:rPr>
              <a:t>Caso 2</a:t>
            </a:r>
            <a:r>
              <a:rPr lang="pt-BR" sz="2000" b="1" dirty="0"/>
              <a:t>!</a:t>
            </a:r>
            <a:endParaRPr lang="pt-BR" sz="2000" dirty="0"/>
          </a:p>
        </p:txBody>
      </p:sp>
      <p:sp>
        <p:nvSpPr>
          <p:cNvPr id="6"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Tree>
    <p:extLst>
      <p:ext uri="{BB962C8B-B14F-4D97-AF65-F5344CB8AC3E}">
        <p14:creationId xmlns:p14="http://schemas.microsoft.com/office/powerpoint/2010/main" val="68048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259632" y="1804630"/>
            <a:ext cx="6696744" cy="16312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endParaRPr lang="pt-BR" sz="1000" b="1" dirty="0"/>
          </a:p>
          <a:p>
            <a:r>
              <a:rPr lang="pt-BR" sz="2000" b="1" dirty="0"/>
              <a:t>O usuário sintomático deve ter seu atendimento priorizado, e se possível, aguardar em outro local, pois isso impede a dispersão dos microrganismos gerados pela tosse, fala e espirro para o ambiente.</a:t>
            </a:r>
          </a:p>
          <a:p>
            <a:endParaRPr lang="pt-BR" sz="1000" dirty="0"/>
          </a:p>
        </p:txBody>
      </p:sp>
      <p:sp>
        <p:nvSpPr>
          <p:cNvPr id="3" name="Retângulo 2"/>
          <p:cNvSpPr/>
          <p:nvPr/>
        </p:nvSpPr>
        <p:spPr>
          <a:xfrm>
            <a:off x="1691680" y="1059582"/>
            <a:ext cx="4932761" cy="400110"/>
          </a:xfrm>
          <a:prstGeom prst="rect">
            <a:avLst/>
          </a:prstGeom>
        </p:spPr>
        <p:txBody>
          <a:bodyPr wrap="none">
            <a:spAutoFit/>
          </a:bodyPr>
          <a:lstStyle/>
          <a:p>
            <a:r>
              <a:rPr lang="pt-BR" sz="2000" b="1" cap="small" dirty="0">
                <a:solidFill>
                  <a:schemeClr val="accent1">
                    <a:lumMod val="75000"/>
                  </a:schemeClr>
                </a:solidFill>
                <a:latin typeface="Trebuchet MS" pitchFamily="34" charset="0"/>
                <a:cs typeface="Arial" pitchFamily="34" charset="0"/>
              </a:rPr>
              <a:t>Que pena! Essa não é a resposta correta! </a:t>
            </a:r>
          </a:p>
        </p:txBody>
      </p:sp>
      <p:sp>
        <p:nvSpPr>
          <p:cNvPr id="9" name="Retângulo 8">
            <a:hlinkClick r:id="rId2" action="ppaction://hlinksldjump"/>
          </p:cNvPr>
          <p:cNvSpPr/>
          <p:nvPr/>
        </p:nvSpPr>
        <p:spPr>
          <a:xfrm>
            <a:off x="5800016" y="3579862"/>
            <a:ext cx="2156360" cy="40011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pt-BR" sz="2000" b="1" dirty="0"/>
              <a:t>Tente novamente!</a:t>
            </a:r>
            <a:endParaRPr lang="pt-BR" sz="2000" dirty="0"/>
          </a:p>
        </p:txBody>
      </p:sp>
      <p:sp>
        <p:nvSpPr>
          <p:cNvPr id="6"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Tree>
    <p:extLst>
      <p:ext uri="{BB962C8B-B14F-4D97-AF65-F5344CB8AC3E}">
        <p14:creationId xmlns:p14="http://schemas.microsoft.com/office/powerpoint/2010/main" val="2453066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403648" y="1824375"/>
            <a:ext cx="6696744"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endParaRPr lang="pt-BR" sz="1000" b="1" dirty="0"/>
          </a:p>
          <a:p>
            <a:r>
              <a:rPr lang="pt-BR" sz="2000" b="1" dirty="0"/>
              <a:t>O usuário sintomático deverá utilizar a máscara comum durante todo o tempo em que estiver na unidade, a fim de se evitar a dispersão dos microrganismos ao ambiente.</a:t>
            </a:r>
          </a:p>
          <a:p>
            <a:endParaRPr lang="pt-BR" sz="1000" dirty="0"/>
          </a:p>
        </p:txBody>
      </p:sp>
      <p:sp>
        <p:nvSpPr>
          <p:cNvPr id="3" name="Retângulo 2"/>
          <p:cNvSpPr/>
          <p:nvPr/>
        </p:nvSpPr>
        <p:spPr>
          <a:xfrm>
            <a:off x="1691680" y="1059582"/>
            <a:ext cx="4932761" cy="400110"/>
          </a:xfrm>
          <a:prstGeom prst="rect">
            <a:avLst/>
          </a:prstGeom>
        </p:spPr>
        <p:txBody>
          <a:bodyPr wrap="none">
            <a:spAutoFit/>
          </a:bodyPr>
          <a:lstStyle/>
          <a:p>
            <a:r>
              <a:rPr lang="pt-BR" sz="2000" b="1" cap="small" dirty="0">
                <a:solidFill>
                  <a:schemeClr val="accent1">
                    <a:lumMod val="75000"/>
                  </a:schemeClr>
                </a:solidFill>
                <a:latin typeface="Trebuchet MS" pitchFamily="34" charset="0"/>
                <a:cs typeface="Arial" pitchFamily="34" charset="0"/>
              </a:rPr>
              <a:t>Que pena! Essa não é a resposta correta! </a:t>
            </a:r>
          </a:p>
        </p:txBody>
      </p:sp>
      <p:sp>
        <p:nvSpPr>
          <p:cNvPr id="9" name="Retângulo 8">
            <a:hlinkClick r:id="rId2" action="ppaction://hlinksldjump"/>
          </p:cNvPr>
          <p:cNvSpPr/>
          <p:nvPr/>
        </p:nvSpPr>
        <p:spPr>
          <a:xfrm>
            <a:off x="5944032" y="3291830"/>
            <a:ext cx="2156360" cy="40011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pt-BR" sz="2000" b="1" dirty="0"/>
              <a:t>Tente novamente!</a:t>
            </a:r>
            <a:endParaRPr lang="pt-BR" sz="2000" dirty="0"/>
          </a:p>
        </p:txBody>
      </p:sp>
      <p:sp>
        <p:nvSpPr>
          <p:cNvPr id="6"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Tree>
    <p:extLst>
      <p:ext uri="{BB962C8B-B14F-4D97-AF65-F5344CB8AC3E}">
        <p14:creationId xmlns:p14="http://schemas.microsoft.com/office/powerpoint/2010/main" val="531541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583536" y="1923678"/>
            <a:ext cx="3060472" cy="2751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tângulo 15"/>
          <p:cNvSpPr/>
          <p:nvPr/>
        </p:nvSpPr>
        <p:spPr>
          <a:xfrm>
            <a:off x="1763688" y="1472466"/>
            <a:ext cx="6480720" cy="307777"/>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pt-BR" dirty="0">
                <a:solidFill>
                  <a:schemeClr val="tx2"/>
                </a:solidFill>
                <a:latin typeface="Arial" panose="020B0604020202020204" pitchFamily="34" charset="0"/>
                <a:cs typeface="Arial" panose="020B0604020202020204" pitchFamily="34" charset="0"/>
              </a:rPr>
              <a:t>Para iniciar a avaliação do </a:t>
            </a:r>
            <a:r>
              <a:rPr lang="pt-BR" b="1" dirty="0">
                <a:solidFill>
                  <a:schemeClr val="accent6">
                    <a:lumMod val="75000"/>
                  </a:schemeClr>
                </a:solidFill>
                <a:latin typeface="Arial" panose="020B0604020202020204" pitchFamily="34" charset="0"/>
                <a:cs typeface="Arial" panose="020B0604020202020204" pitchFamily="34" charset="0"/>
              </a:rPr>
              <a:t>Caso 2</a:t>
            </a:r>
            <a:r>
              <a:rPr lang="pt-BR" dirty="0">
                <a:solidFill>
                  <a:srgbClr val="FF9900"/>
                </a:solidFill>
                <a:latin typeface="Arial" panose="020B0604020202020204" pitchFamily="34" charset="0"/>
                <a:cs typeface="Arial" panose="020B0604020202020204" pitchFamily="34" charset="0"/>
              </a:rPr>
              <a:t> </a:t>
            </a:r>
            <a:r>
              <a:rPr lang="pt-BR" dirty="0">
                <a:solidFill>
                  <a:schemeClr val="tx2"/>
                </a:solidFill>
                <a:latin typeface="Arial" panose="020B0604020202020204" pitchFamily="34" charset="0"/>
                <a:cs typeface="Arial" panose="020B0604020202020204" pitchFamily="34" charset="0"/>
              </a:rPr>
              <a:t>você deve clicar no link abaixo! </a:t>
            </a:r>
          </a:p>
        </p:txBody>
      </p:sp>
      <p:sp>
        <p:nvSpPr>
          <p:cNvPr id="19" name="Retângulo 18"/>
          <p:cNvSpPr/>
          <p:nvPr/>
        </p:nvSpPr>
        <p:spPr>
          <a:xfrm>
            <a:off x="1509065" y="771549"/>
            <a:ext cx="1192955" cy="369332"/>
          </a:xfrm>
          <a:prstGeom prst="rect">
            <a:avLst/>
          </a:prstGeom>
        </p:spPr>
        <p:txBody>
          <a:bodyPr wrap="none">
            <a:spAutoFit/>
          </a:bodyPr>
          <a:lstStyle/>
          <a:p>
            <a:pPr algn="just"/>
            <a:r>
              <a:rPr lang="pt-BR" sz="1800" b="1" cap="small" dirty="0">
                <a:solidFill>
                  <a:schemeClr val="bg1">
                    <a:lumMod val="50000"/>
                  </a:schemeClr>
                </a:solidFill>
                <a:latin typeface="Trebuchet MS" pitchFamily="34" charset="0"/>
                <a:cs typeface="Arial" pitchFamily="34" charset="0"/>
              </a:rPr>
              <a:t>Avaliação</a:t>
            </a:r>
          </a:p>
        </p:txBody>
      </p:sp>
      <p:sp>
        <p:nvSpPr>
          <p:cNvPr id="24" name="Retângulo 23">
            <a:hlinkClick r:id="rId3" action="ppaction://hlinksldjump"/>
          </p:cNvPr>
          <p:cNvSpPr/>
          <p:nvPr/>
        </p:nvSpPr>
        <p:spPr>
          <a:xfrm>
            <a:off x="4073748" y="2874193"/>
            <a:ext cx="3306564" cy="338554"/>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pt-BR" sz="1600" b="1" dirty="0">
                <a:solidFill>
                  <a:schemeClr val="accent6">
                    <a:lumMod val="75000"/>
                  </a:schemeClr>
                </a:solidFill>
              </a:rPr>
              <a:t>Caso 2 – Visita Domiciliar</a:t>
            </a:r>
          </a:p>
        </p:txBody>
      </p:sp>
      <p:sp>
        <p:nvSpPr>
          <p:cNvPr id="31"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3ª etapa: </a:t>
            </a:r>
            <a:r>
              <a:rPr lang="pt-BR" sz="1800" dirty="0">
                <a:solidFill>
                  <a:schemeClr val="bg1"/>
                </a:solidFill>
              </a:rPr>
              <a:t>ler o </a:t>
            </a:r>
            <a:r>
              <a:rPr lang="pt-BR" sz="1800" b="1" cap="small" dirty="0">
                <a:solidFill>
                  <a:schemeClr val="bg1"/>
                </a:solidFill>
              </a:rPr>
              <a:t>Caso</a:t>
            </a:r>
            <a:r>
              <a:rPr lang="pt-BR" sz="1800" b="1" dirty="0">
                <a:solidFill>
                  <a:schemeClr val="bg1"/>
                </a:solidFill>
              </a:rPr>
              <a:t> 2</a:t>
            </a:r>
            <a:r>
              <a:rPr lang="pt-BR" sz="1800" dirty="0">
                <a:solidFill>
                  <a:schemeClr val="bg1"/>
                </a:solidFill>
              </a:rPr>
              <a:t>, refletir e</a:t>
            </a:r>
            <a:r>
              <a:rPr lang="pt-BR" sz="1800" b="1" dirty="0">
                <a:solidFill>
                  <a:schemeClr val="bg1"/>
                </a:solidFill>
              </a:rPr>
              <a:t> </a:t>
            </a:r>
            <a:r>
              <a:rPr lang="pt-BR" sz="1800" dirty="0">
                <a:solidFill>
                  <a:schemeClr val="bg1"/>
                </a:solidFill>
              </a:rPr>
              <a:t>escolher a alternativa que considerar correta</a:t>
            </a:r>
          </a:p>
        </p:txBody>
      </p:sp>
      <p:sp>
        <p:nvSpPr>
          <p:cNvPr id="20" name="Retângulo 19"/>
          <p:cNvSpPr/>
          <p:nvPr/>
        </p:nvSpPr>
        <p:spPr>
          <a:xfrm>
            <a:off x="107504" y="7715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1" name="Retângulo 20"/>
          <p:cNvSpPr/>
          <p:nvPr/>
        </p:nvSpPr>
        <p:spPr>
          <a:xfrm>
            <a:off x="107504" y="1138078"/>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25" name="Retângulo 24"/>
          <p:cNvSpPr/>
          <p:nvPr/>
        </p:nvSpPr>
        <p:spPr>
          <a:xfrm>
            <a:off x="107504" y="220779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28" name="Retângulo 27"/>
          <p:cNvSpPr/>
          <p:nvPr/>
        </p:nvSpPr>
        <p:spPr>
          <a:xfrm>
            <a:off x="107504" y="25668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40000"/>
                    <a:lumOff val="60000"/>
                  </a:schemeClr>
                </a:solidFill>
                <a:latin typeface="+mn-lt"/>
                <a:ea typeface="+mn-ea"/>
                <a:cs typeface="+mn-cs"/>
              </a:rPr>
              <a:t>Avaliação</a:t>
            </a:r>
          </a:p>
        </p:txBody>
      </p:sp>
      <p:sp>
        <p:nvSpPr>
          <p:cNvPr id="30" name="Retângulo 29"/>
          <p:cNvSpPr/>
          <p:nvPr/>
        </p:nvSpPr>
        <p:spPr>
          <a:xfrm>
            <a:off x="107504" y="292591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Conclusão</a:t>
            </a:r>
          </a:p>
        </p:txBody>
      </p:sp>
      <p:sp>
        <p:nvSpPr>
          <p:cNvPr id="32" name="Retângulo 31"/>
          <p:cNvSpPr/>
          <p:nvPr/>
        </p:nvSpPr>
        <p:spPr>
          <a:xfrm>
            <a:off x="107502" y="328497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Créditos</a:t>
            </a:r>
          </a:p>
        </p:txBody>
      </p:sp>
      <p:sp>
        <p:nvSpPr>
          <p:cNvPr id="33" name="Retângulo 32"/>
          <p:cNvSpPr/>
          <p:nvPr/>
        </p:nvSpPr>
        <p:spPr>
          <a:xfrm>
            <a:off x="107504" y="185167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Tarefa</a:t>
            </a:r>
          </a:p>
        </p:txBody>
      </p:sp>
      <p:sp>
        <p:nvSpPr>
          <p:cNvPr id="34" name="Retângulo 33"/>
          <p:cNvSpPr/>
          <p:nvPr/>
        </p:nvSpPr>
        <p:spPr>
          <a:xfrm>
            <a:off x="111240" y="149163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Tree>
    <p:extLst>
      <p:ext uri="{BB962C8B-B14F-4D97-AF65-F5344CB8AC3E}">
        <p14:creationId xmlns:p14="http://schemas.microsoft.com/office/powerpoint/2010/main" val="2464174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691680" y="1419622"/>
            <a:ext cx="6912768" cy="2090316"/>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500"/>
              </a:spcAft>
            </a:pPr>
            <a:r>
              <a:rPr lang="pt-BR" b="1" dirty="0">
                <a:solidFill>
                  <a:schemeClr val="accent6">
                    <a:lumMod val="75000"/>
                  </a:schemeClr>
                </a:solidFill>
              </a:rPr>
              <a:t>Caso 2: Visita Domiciliar</a:t>
            </a:r>
          </a:p>
          <a:p>
            <a:pPr>
              <a:spcAft>
                <a:spcPts val="500"/>
              </a:spcAft>
            </a:pPr>
            <a:r>
              <a:rPr lang="pt-BR" sz="1100" b="1" dirty="0"/>
              <a:t> </a:t>
            </a:r>
            <a:endParaRPr lang="pt-BR" sz="1100" dirty="0"/>
          </a:p>
          <a:p>
            <a:pPr>
              <a:spcAft>
                <a:spcPts val="500"/>
              </a:spcAft>
            </a:pPr>
            <a:r>
              <a:rPr lang="pt-BR" b="1" dirty="0"/>
              <a:t>A</a:t>
            </a:r>
            <a:r>
              <a:rPr lang="pt-BR" dirty="0"/>
              <a:t> enfermeira vai até a casa de um usuário que se encontra em tratamento para tuberculose há uma semana. </a:t>
            </a:r>
          </a:p>
          <a:p>
            <a:pPr>
              <a:spcAft>
                <a:spcPts val="500"/>
              </a:spcAft>
            </a:pPr>
            <a:r>
              <a:rPr lang="pt-BR" b="1" dirty="0"/>
              <a:t>E</a:t>
            </a:r>
            <a:r>
              <a:rPr lang="pt-BR" dirty="0"/>
              <a:t>ntra para a visita e solicita que ele use um lenço de papel para proteger a boca, ao tossir ou espirrar e, se possível, que permaneçam em local arejado. </a:t>
            </a:r>
          </a:p>
          <a:p>
            <a:pPr>
              <a:spcAft>
                <a:spcPts val="500"/>
              </a:spcAft>
            </a:pPr>
            <a:r>
              <a:rPr lang="pt-BR" b="1" dirty="0"/>
              <a:t>A</a:t>
            </a:r>
            <a:r>
              <a:rPr lang="pt-BR" dirty="0"/>
              <a:t>pós ter supervisionado a tomada da medicação, ela despede-se e retorna à unidade. </a:t>
            </a:r>
          </a:p>
          <a:p>
            <a:pPr>
              <a:spcAft>
                <a:spcPts val="500"/>
              </a:spcAft>
            </a:pPr>
            <a:endParaRPr lang="pt-BR" dirty="0"/>
          </a:p>
        </p:txBody>
      </p:sp>
      <p:sp>
        <p:nvSpPr>
          <p:cNvPr id="21" name="Divisa 20">
            <a:hlinkClick r:id="rId2"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36" name="Retângulo 35"/>
          <p:cNvSpPr/>
          <p:nvPr/>
        </p:nvSpPr>
        <p:spPr>
          <a:xfrm>
            <a:off x="1691680" y="771549"/>
            <a:ext cx="1192955" cy="369332"/>
          </a:xfrm>
          <a:prstGeom prst="rect">
            <a:avLst/>
          </a:prstGeom>
        </p:spPr>
        <p:txBody>
          <a:bodyPr wrap="none">
            <a:spAutoFit/>
          </a:bodyPr>
          <a:lstStyle/>
          <a:p>
            <a:pPr algn="just"/>
            <a:r>
              <a:rPr lang="pt-BR" sz="1800" b="1" cap="small" dirty="0">
                <a:solidFill>
                  <a:schemeClr val="bg1">
                    <a:lumMod val="50000"/>
                  </a:schemeClr>
                </a:solidFill>
                <a:latin typeface="Trebuchet MS" pitchFamily="34" charset="0"/>
                <a:cs typeface="Arial" pitchFamily="34" charset="0"/>
              </a:rPr>
              <a:t>Avaliação</a:t>
            </a:r>
          </a:p>
        </p:txBody>
      </p:sp>
      <p:sp>
        <p:nvSpPr>
          <p:cNvPr id="23"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3ª etapa: </a:t>
            </a:r>
            <a:r>
              <a:rPr lang="pt-BR" sz="1800" dirty="0">
                <a:solidFill>
                  <a:schemeClr val="bg1"/>
                </a:solidFill>
              </a:rPr>
              <a:t>ler o </a:t>
            </a:r>
            <a:r>
              <a:rPr lang="pt-BR" sz="1800" b="1" cap="small" dirty="0">
                <a:solidFill>
                  <a:schemeClr val="bg1"/>
                </a:solidFill>
              </a:rPr>
              <a:t>Caso</a:t>
            </a:r>
            <a:r>
              <a:rPr lang="pt-BR" sz="1800" b="1" dirty="0">
                <a:solidFill>
                  <a:schemeClr val="bg1"/>
                </a:solidFill>
              </a:rPr>
              <a:t> 2</a:t>
            </a:r>
            <a:r>
              <a:rPr lang="pt-BR" sz="1800" dirty="0">
                <a:solidFill>
                  <a:schemeClr val="bg1"/>
                </a:solidFill>
              </a:rPr>
              <a:t>, refletir e</a:t>
            </a:r>
            <a:r>
              <a:rPr lang="pt-BR" sz="1800" b="1" dirty="0">
                <a:solidFill>
                  <a:schemeClr val="bg1"/>
                </a:solidFill>
              </a:rPr>
              <a:t> </a:t>
            </a:r>
            <a:r>
              <a:rPr lang="pt-BR" sz="1800" dirty="0">
                <a:solidFill>
                  <a:schemeClr val="bg1"/>
                </a:solidFill>
              </a:rPr>
              <a:t>escolher a alternativa que considerar correta</a:t>
            </a:r>
          </a:p>
        </p:txBody>
      </p:sp>
      <p:sp>
        <p:nvSpPr>
          <p:cNvPr id="24" name="Retângulo 23">
            <a:hlinkClick r:id="rId3" action="ppaction://hlinksldjump"/>
          </p:cNvPr>
          <p:cNvSpPr/>
          <p:nvPr/>
        </p:nvSpPr>
        <p:spPr>
          <a:xfrm>
            <a:off x="107504" y="4731990"/>
            <a:ext cx="1512168"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Rever a Síntese</a:t>
            </a:r>
          </a:p>
        </p:txBody>
      </p:sp>
      <p:sp>
        <p:nvSpPr>
          <p:cNvPr id="18" name="Retângulo 17"/>
          <p:cNvSpPr/>
          <p:nvPr/>
        </p:nvSpPr>
        <p:spPr>
          <a:xfrm>
            <a:off x="107504" y="7715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19" name="Retângulo 18"/>
          <p:cNvSpPr/>
          <p:nvPr/>
        </p:nvSpPr>
        <p:spPr>
          <a:xfrm>
            <a:off x="107504" y="1138078"/>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20" name="Retângulo 19"/>
          <p:cNvSpPr/>
          <p:nvPr/>
        </p:nvSpPr>
        <p:spPr>
          <a:xfrm>
            <a:off x="107504" y="220779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22" name="Retângulo 21"/>
          <p:cNvSpPr/>
          <p:nvPr/>
        </p:nvSpPr>
        <p:spPr>
          <a:xfrm>
            <a:off x="107504" y="25668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40000"/>
                    <a:lumOff val="60000"/>
                  </a:schemeClr>
                </a:solidFill>
                <a:latin typeface="+mn-lt"/>
                <a:ea typeface="+mn-ea"/>
                <a:cs typeface="+mn-cs"/>
              </a:rPr>
              <a:t>Avaliação</a:t>
            </a:r>
          </a:p>
        </p:txBody>
      </p:sp>
      <p:sp>
        <p:nvSpPr>
          <p:cNvPr id="27" name="Retângulo 26"/>
          <p:cNvSpPr/>
          <p:nvPr/>
        </p:nvSpPr>
        <p:spPr>
          <a:xfrm>
            <a:off x="107504" y="292591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Conclusão</a:t>
            </a:r>
          </a:p>
        </p:txBody>
      </p:sp>
      <p:sp>
        <p:nvSpPr>
          <p:cNvPr id="28" name="Retângulo 27"/>
          <p:cNvSpPr/>
          <p:nvPr/>
        </p:nvSpPr>
        <p:spPr>
          <a:xfrm>
            <a:off x="107502" y="328497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Créditos</a:t>
            </a:r>
          </a:p>
        </p:txBody>
      </p:sp>
      <p:sp>
        <p:nvSpPr>
          <p:cNvPr id="29" name="Retângulo 28"/>
          <p:cNvSpPr/>
          <p:nvPr/>
        </p:nvSpPr>
        <p:spPr>
          <a:xfrm>
            <a:off x="107504" y="185167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Tarefa</a:t>
            </a:r>
          </a:p>
        </p:txBody>
      </p:sp>
      <p:sp>
        <p:nvSpPr>
          <p:cNvPr id="30" name="Retângulo 29"/>
          <p:cNvSpPr/>
          <p:nvPr/>
        </p:nvSpPr>
        <p:spPr>
          <a:xfrm>
            <a:off x="111240" y="149163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Tree>
    <p:extLst>
      <p:ext uri="{BB962C8B-B14F-4D97-AF65-F5344CB8AC3E}">
        <p14:creationId xmlns:p14="http://schemas.microsoft.com/office/powerpoint/2010/main" val="1359061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0" name="Divisa 19">
            <a:hlinkClick r:id="rId3"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7"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Revisão da Síntese</a:t>
            </a:r>
          </a:p>
        </p:txBody>
      </p:sp>
      <p:sp>
        <p:nvSpPr>
          <p:cNvPr id="30" name="Retângulo 29"/>
          <p:cNvSpPr/>
          <p:nvPr/>
        </p:nvSpPr>
        <p:spPr>
          <a:xfrm>
            <a:off x="1619672" y="732497"/>
            <a:ext cx="896399" cy="369332"/>
          </a:xfrm>
          <a:prstGeom prst="rect">
            <a:avLst/>
          </a:prstGeom>
        </p:spPr>
        <p:txBody>
          <a:bodyPr wrap="none">
            <a:spAutoFit/>
          </a:bodyPr>
          <a:lstStyle/>
          <a:p>
            <a:r>
              <a:rPr lang="pt-BR" sz="1800" b="1" cap="small" dirty="0">
                <a:solidFill>
                  <a:schemeClr val="bg1">
                    <a:lumMod val="50000"/>
                  </a:schemeClr>
                </a:solidFill>
                <a:latin typeface="Trebuchet MS" pitchFamily="34" charset="0"/>
                <a:cs typeface="Arial" pitchFamily="34" charset="0"/>
              </a:rPr>
              <a:t>Síntese</a:t>
            </a:r>
            <a:endParaRPr lang="pt-BR" sz="1800" dirty="0">
              <a:solidFill>
                <a:schemeClr val="bg1">
                  <a:lumMod val="50000"/>
                </a:schemeClr>
              </a:solidFill>
            </a:endParaRPr>
          </a:p>
        </p:txBody>
      </p:sp>
      <p:sp>
        <p:nvSpPr>
          <p:cNvPr id="31" name="Retângulo 30"/>
          <p:cNvSpPr/>
          <p:nvPr/>
        </p:nvSpPr>
        <p:spPr>
          <a:xfrm>
            <a:off x="107504" y="7715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32" name="Retângulo 31"/>
          <p:cNvSpPr/>
          <p:nvPr/>
        </p:nvSpPr>
        <p:spPr>
          <a:xfrm>
            <a:off x="107504" y="1138078"/>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33" name="Retângulo 32"/>
          <p:cNvSpPr/>
          <p:nvPr/>
        </p:nvSpPr>
        <p:spPr>
          <a:xfrm>
            <a:off x="107504" y="220779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40000"/>
                    <a:lumOff val="60000"/>
                  </a:schemeClr>
                </a:solidFill>
                <a:latin typeface="+mn-lt"/>
                <a:ea typeface="+mn-ea"/>
                <a:cs typeface="+mn-cs"/>
              </a:rPr>
              <a:t>Recursos</a:t>
            </a:r>
          </a:p>
        </p:txBody>
      </p:sp>
      <p:sp>
        <p:nvSpPr>
          <p:cNvPr id="34" name="Retângulo 33"/>
          <p:cNvSpPr/>
          <p:nvPr/>
        </p:nvSpPr>
        <p:spPr>
          <a:xfrm>
            <a:off x="107504" y="25668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Avaliação</a:t>
            </a:r>
          </a:p>
        </p:txBody>
      </p:sp>
      <p:sp>
        <p:nvSpPr>
          <p:cNvPr id="35" name="Retângulo 34"/>
          <p:cNvSpPr/>
          <p:nvPr/>
        </p:nvSpPr>
        <p:spPr>
          <a:xfrm>
            <a:off x="107504" y="292591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Conclusão</a:t>
            </a:r>
          </a:p>
        </p:txBody>
      </p:sp>
      <p:sp>
        <p:nvSpPr>
          <p:cNvPr id="36" name="Retângulo 35"/>
          <p:cNvSpPr/>
          <p:nvPr/>
        </p:nvSpPr>
        <p:spPr>
          <a:xfrm>
            <a:off x="107502" y="328497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Créditos</a:t>
            </a:r>
          </a:p>
        </p:txBody>
      </p:sp>
      <p:sp>
        <p:nvSpPr>
          <p:cNvPr id="37" name="Retângulo 36"/>
          <p:cNvSpPr/>
          <p:nvPr/>
        </p:nvSpPr>
        <p:spPr>
          <a:xfrm>
            <a:off x="107504" y="185167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Tarefa</a:t>
            </a:r>
          </a:p>
        </p:txBody>
      </p:sp>
      <p:sp>
        <p:nvSpPr>
          <p:cNvPr id="38" name="Retângulo 37"/>
          <p:cNvSpPr/>
          <p:nvPr/>
        </p:nvSpPr>
        <p:spPr>
          <a:xfrm>
            <a:off x="111240" y="149163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19" name="Retângulo 18"/>
          <p:cNvSpPr/>
          <p:nvPr/>
        </p:nvSpPr>
        <p:spPr>
          <a:xfrm>
            <a:off x="1619672" y="1142474"/>
            <a:ext cx="7056784" cy="2741776"/>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pt-BR" b="1" dirty="0"/>
              <a:t>Uso de máscaras e a etiqueta da tosse</a:t>
            </a:r>
          </a:p>
          <a:p>
            <a:endParaRPr lang="pt-BR" dirty="0"/>
          </a:p>
          <a:p>
            <a:pPr indent="180975">
              <a:spcAft>
                <a:spcPts val="500"/>
              </a:spcAft>
            </a:pPr>
            <a:r>
              <a:rPr lang="pt-BR" dirty="0"/>
              <a:t>Máscaras são utilizadas na assistência à saúde, com as seguintes finalidades: </a:t>
            </a:r>
          </a:p>
          <a:p>
            <a:pPr marL="361950" indent="-180975">
              <a:lnSpc>
                <a:spcPct val="150000"/>
              </a:lnSpc>
              <a:buFont typeface="Wingdings" pitchFamily="2" charset="2"/>
              <a:buChar char="ü"/>
            </a:pPr>
            <a:r>
              <a:rPr lang="pt-BR" dirty="0"/>
              <a:t>Proteger o profissional de saúde do contato com secreções respiratórias ou respingos de sangue e fluidos corporais, conforme as precauções padrão (PP).</a:t>
            </a:r>
          </a:p>
          <a:p>
            <a:pPr marL="361950" indent="-180975">
              <a:lnSpc>
                <a:spcPct val="150000"/>
              </a:lnSpc>
              <a:buFont typeface="Wingdings" pitchFamily="2" charset="2"/>
              <a:buChar char="ü"/>
            </a:pPr>
            <a:r>
              <a:rPr lang="pt-BR" dirty="0"/>
              <a:t>Proteger o profissional de saúde de doenças transmitidas por aerossóis ou por gotículas, conforme as precauções específicas (PE).</a:t>
            </a:r>
          </a:p>
          <a:p>
            <a:pPr marL="361950" indent="-180975">
              <a:lnSpc>
                <a:spcPct val="150000"/>
              </a:lnSpc>
              <a:spcAft>
                <a:spcPts val="500"/>
              </a:spcAft>
              <a:buFont typeface="Wingdings" pitchFamily="2" charset="2"/>
              <a:buChar char="ü"/>
            </a:pPr>
            <a:r>
              <a:rPr lang="pt-BR" dirty="0"/>
              <a:t>Existem dois tipos de máscaras: a máscara cirúrgica (comum) e a máscara (respirador) tipo PFF2 ou N95, que possui um filtro que retém partículas muito pequenas (aerossóis).</a:t>
            </a:r>
          </a:p>
        </p:txBody>
      </p:sp>
    </p:spTree>
    <p:extLst>
      <p:ext uri="{BB962C8B-B14F-4D97-AF65-F5344CB8AC3E}">
        <p14:creationId xmlns:p14="http://schemas.microsoft.com/office/powerpoint/2010/main" val="2509516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0" name="Divisa 19">
            <a:hlinkClick r:id="rId3"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1" name="Retângulo 20"/>
          <p:cNvSpPr/>
          <p:nvPr/>
        </p:nvSpPr>
        <p:spPr>
          <a:xfrm>
            <a:off x="1619672" y="964342"/>
            <a:ext cx="7056784" cy="3693319"/>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600"/>
              </a:spcAft>
            </a:pPr>
            <a:endParaRPr lang="pt-BR" sz="800" dirty="0"/>
          </a:p>
          <a:p>
            <a:pPr>
              <a:spcAft>
                <a:spcPts val="500"/>
              </a:spcAft>
            </a:pPr>
            <a:r>
              <a:rPr lang="pt-BR" dirty="0"/>
              <a:t>As doenças respiratórias infecciosas, como por exemplo a gripe, são transmitidas pela dispersão de gotículas eliminadas ao tossir e espirrar. </a:t>
            </a:r>
          </a:p>
          <a:p>
            <a:pPr>
              <a:spcAft>
                <a:spcPts val="500"/>
              </a:spcAft>
            </a:pPr>
            <a:r>
              <a:rPr lang="pt-BR" dirty="0"/>
              <a:t>A fim de reduzir a dispersão dos patógenos no ambiente, recomenda-se cobrir a boca e o nariz ao tossir ou espirrar, porém ao fazê-lo, pode-se contaminar as mãos. </a:t>
            </a:r>
          </a:p>
          <a:p>
            <a:pPr>
              <a:spcAft>
                <a:spcPts val="500"/>
              </a:spcAft>
            </a:pPr>
            <a:r>
              <a:rPr lang="pt-BR" dirty="0"/>
              <a:t>Visando a redução desse risco, estabeleceu-se a chamada etiqueta da tosse, que é um conjunto de medidas que minimizam a dispersão desses patógenos e são recomendadas para todos as pessoas que apresentam sintomas de infecção respiratória. </a:t>
            </a:r>
          </a:p>
          <a:p>
            <a:pPr>
              <a:spcAft>
                <a:spcPts val="500"/>
              </a:spcAft>
            </a:pPr>
            <a:r>
              <a:rPr lang="pt-BR" dirty="0"/>
              <a:t>São elas:</a:t>
            </a:r>
          </a:p>
          <a:p>
            <a:pPr marL="285750" lvl="0" indent="-285750">
              <a:spcAft>
                <a:spcPts val="500"/>
              </a:spcAft>
              <a:buBlip>
                <a:blip r:embed="rId4"/>
              </a:buBlip>
            </a:pPr>
            <a:r>
              <a:rPr lang="pt-BR" dirty="0"/>
              <a:t>Cobrir a boca e o nariz com um lenço descartável ao tossir ou                                         espirrar, e descartá-lo após o uso e higienizar as mãos.</a:t>
            </a:r>
          </a:p>
          <a:p>
            <a:pPr marL="285750" lvl="0" indent="-285750">
              <a:spcAft>
                <a:spcPts val="500"/>
              </a:spcAft>
              <a:buBlip>
                <a:blip r:embed="rId4"/>
              </a:buBlip>
            </a:pPr>
            <a:r>
              <a:rPr lang="pt-BR" dirty="0"/>
              <a:t>Na ausência do lenço e/ou produto para a higienização das mãos,                                        usar a dobra do cotovelo ao tossir ou espirrar.</a:t>
            </a:r>
          </a:p>
          <a:p>
            <a:pPr marL="285750" lvl="0" indent="-285750">
              <a:spcAft>
                <a:spcPts val="500"/>
              </a:spcAft>
              <a:buBlip>
                <a:blip r:embed="rId4"/>
              </a:buBlip>
            </a:pPr>
            <a:r>
              <a:rPr lang="pt-BR" dirty="0"/>
              <a:t>Disponibilizar máscara comum para os usuários, com sintomas                             respiratórios, enquanto aguardam atendimento nas unidades de saúde.</a:t>
            </a:r>
            <a:endParaRPr lang="pt-BR" sz="800" dirty="0"/>
          </a:p>
        </p:txBody>
      </p:sp>
      <p:sp>
        <p:nvSpPr>
          <p:cNvPr id="23" name="Retângulo 22"/>
          <p:cNvSpPr/>
          <p:nvPr/>
        </p:nvSpPr>
        <p:spPr>
          <a:xfrm>
            <a:off x="1619672" y="618242"/>
            <a:ext cx="896399" cy="369332"/>
          </a:xfrm>
          <a:prstGeom prst="rect">
            <a:avLst/>
          </a:prstGeom>
        </p:spPr>
        <p:txBody>
          <a:bodyPr wrap="none">
            <a:spAutoFit/>
          </a:bodyPr>
          <a:lstStyle/>
          <a:p>
            <a:r>
              <a:rPr lang="pt-BR" sz="1800" b="1" cap="small" dirty="0">
                <a:solidFill>
                  <a:schemeClr val="bg1">
                    <a:lumMod val="50000"/>
                  </a:schemeClr>
                </a:solidFill>
                <a:latin typeface="Trebuchet MS" pitchFamily="34" charset="0"/>
                <a:cs typeface="Arial" pitchFamily="34" charset="0"/>
              </a:rPr>
              <a:t>Síntese</a:t>
            </a:r>
            <a:endParaRPr lang="pt-BR" sz="1800" dirty="0">
              <a:solidFill>
                <a:schemeClr val="bg1">
                  <a:lumMod val="50000"/>
                </a:schemeClr>
              </a:solidFill>
            </a:endParaRPr>
          </a:p>
        </p:txBody>
      </p:sp>
      <p:sp>
        <p:nvSpPr>
          <p:cNvPr id="24" name="Retângulo 23"/>
          <p:cNvSpPr/>
          <p:nvPr/>
        </p:nvSpPr>
        <p:spPr>
          <a:xfrm>
            <a:off x="107504" y="7715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5" name="Retângulo 24"/>
          <p:cNvSpPr/>
          <p:nvPr/>
        </p:nvSpPr>
        <p:spPr>
          <a:xfrm>
            <a:off x="107504" y="1138078"/>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27" name="Retângulo 26"/>
          <p:cNvSpPr/>
          <p:nvPr/>
        </p:nvSpPr>
        <p:spPr>
          <a:xfrm>
            <a:off x="107504" y="220779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40000"/>
                    <a:lumOff val="60000"/>
                  </a:schemeClr>
                </a:solidFill>
                <a:latin typeface="+mn-lt"/>
                <a:ea typeface="+mn-ea"/>
                <a:cs typeface="+mn-cs"/>
              </a:rPr>
              <a:t>Recursos</a:t>
            </a:r>
          </a:p>
        </p:txBody>
      </p:sp>
      <p:sp>
        <p:nvSpPr>
          <p:cNvPr id="28" name="Retângulo 27"/>
          <p:cNvSpPr/>
          <p:nvPr/>
        </p:nvSpPr>
        <p:spPr>
          <a:xfrm>
            <a:off x="107504" y="25668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Avaliação</a:t>
            </a:r>
          </a:p>
        </p:txBody>
      </p:sp>
      <p:sp>
        <p:nvSpPr>
          <p:cNvPr id="29" name="Retângulo 28"/>
          <p:cNvSpPr/>
          <p:nvPr/>
        </p:nvSpPr>
        <p:spPr>
          <a:xfrm>
            <a:off x="107504" y="292591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Conclusão</a:t>
            </a:r>
          </a:p>
        </p:txBody>
      </p:sp>
      <p:sp>
        <p:nvSpPr>
          <p:cNvPr id="30" name="Retângulo 29"/>
          <p:cNvSpPr/>
          <p:nvPr/>
        </p:nvSpPr>
        <p:spPr>
          <a:xfrm>
            <a:off x="107502" y="328497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Créditos</a:t>
            </a:r>
          </a:p>
        </p:txBody>
      </p:sp>
      <p:sp>
        <p:nvSpPr>
          <p:cNvPr id="31" name="Retângulo 30"/>
          <p:cNvSpPr/>
          <p:nvPr/>
        </p:nvSpPr>
        <p:spPr>
          <a:xfrm>
            <a:off x="107504" y="185167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Tarefa</a:t>
            </a:r>
          </a:p>
        </p:txBody>
      </p:sp>
      <p:sp>
        <p:nvSpPr>
          <p:cNvPr id="32" name="Retângulo 31"/>
          <p:cNvSpPr/>
          <p:nvPr/>
        </p:nvSpPr>
        <p:spPr>
          <a:xfrm>
            <a:off x="111240" y="149163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pic>
        <p:nvPicPr>
          <p:cNvPr id="38" name="Picture 4" descr="Resultado de imagem para mascara para precaucao de goticulas"/>
          <p:cNvPicPr>
            <a:picLocks noChangeAspect="1" noChangeArrowheads="1"/>
          </p:cNvPicPr>
          <p:nvPr/>
        </p:nvPicPr>
        <p:blipFill rotWithShape="1">
          <a:blip r:embed="rId5">
            <a:extLst>
              <a:ext uri="{28A0092B-C50C-407E-A947-70E740481C1C}">
                <a14:useLocalDpi xmlns:a14="http://schemas.microsoft.com/office/drawing/2010/main" val="0"/>
              </a:ext>
            </a:extLst>
          </a:blip>
          <a:srcRect l="14044" t="9347" r="12299" b="11750"/>
          <a:stretch/>
        </p:blipFill>
        <p:spPr bwMode="auto">
          <a:xfrm>
            <a:off x="7184684" y="2794876"/>
            <a:ext cx="1465168" cy="1829844"/>
          </a:xfrm>
          <a:prstGeom prst="rect">
            <a:avLst/>
          </a:prstGeom>
          <a:noFill/>
          <a:extLst>
            <a:ext uri="{909E8E84-426E-40DD-AFC4-6F175D3DCCD1}">
              <a14:hiddenFill xmlns:a14="http://schemas.microsoft.com/office/drawing/2010/main">
                <a:solidFill>
                  <a:srgbClr val="FFFFFF"/>
                </a:solidFill>
              </a14:hiddenFill>
            </a:ext>
          </a:extLst>
        </p:spPr>
      </p:pic>
      <p:sp>
        <p:nvSpPr>
          <p:cNvPr id="39"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Revisão da Síntese</a:t>
            </a:r>
          </a:p>
        </p:txBody>
      </p:sp>
    </p:spTree>
    <p:extLst>
      <p:ext uri="{BB962C8B-B14F-4D97-AF65-F5344CB8AC3E}">
        <p14:creationId xmlns:p14="http://schemas.microsoft.com/office/powerpoint/2010/main" val="1224281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1"/>
          <p:cNvPicPr>
            <a:picLocks noChangeAspect="1" noChangeArrowheads="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5019" t="17802" r="4191" b="19020"/>
          <a:stretch/>
        </p:blipFill>
        <p:spPr bwMode="auto">
          <a:xfrm rot="2378778">
            <a:off x="1854439" y="3309896"/>
            <a:ext cx="1521183" cy="1058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tângulo 14">
            <a:hlinkClick r:id="rId4"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0" name="Divisa 19">
            <a:hlinkClick r:id="rId5"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1" name="Retângulo 20"/>
          <p:cNvSpPr/>
          <p:nvPr/>
        </p:nvSpPr>
        <p:spPr>
          <a:xfrm>
            <a:off x="1619672" y="964340"/>
            <a:ext cx="6840000" cy="3767698"/>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endParaRPr lang="pt-BR" sz="800" dirty="0"/>
          </a:p>
          <a:p>
            <a:pPr>
              <a:spcAft>
                <a:spcPts val="500"/>
              </a:spcAft>
            </a:pPr>
            <a:r>
              <a:rPr lang="pt-BR" dirty="0"/>
              <a:t>Em relação às doenças de transmissão respiratória quanto maior o tempo de contato, maior a chance de transmissão. </a:t>
            </a:r>
          </a:p>
          <a:p>
            <a:pPr>
              <a:spcAft>
                <a:spcPts val="500"/>
              </a:spcAft>
            </a:pPr>
            <a:r>
              <a:rPr lang="pt-BR" dirty="0"/>
              <a:t>Portanto, deve-se priorizar, o atendimento de usuário com sintomas respiratórios, a fim de diminuir a contaminação do ambiente e o risco de transmissão aos outros usuários e profissionais que estejam no mesmo local.</a:t>
            </a:r>
          </a:p>
          <a:p>
            <a:pPr>
              <a:spcAft>
                <a:spcPts val="500"/>
              </a:spcAft>
            </a:pPr>
            <a:r>
              <a:rPr lang="pt-BR" dirty="0"/>
              <a:t>A tuberculose, nas formas pulmonar e laríngea, é uma doença transmitida por via aérea, pela inalação de partículas contendo bacilos expelidos pela tosse, fala ou espirro do usuário </a:t>
            </a:r>
            <a:r>
              <a:rPr lang="pt-BR" dirty="0" err="1"/>
              <a:t>bacilífero</a:t>
            </a:r>
            <a:r>
              <a:rPr lang="pt-BR" dirty="0"/>
              <a:t>. </a:t>
            </a:r>
          </a:p>
          <a:p>
            <a:pPr marL="1797050">
              <a:spcAft>
                <a:spcPts val="500"/>
              </a:spcAft>
            </a:pPr>
            <a:r>
              <a:rPr lang="pt-BR" dirty="0"/>
              <a:t>Ao serem expelidos, os bacilos encontram-se nos perdigotos, que tem um tamanho maior, porém no ambiente, esses ressecam e </a:t>
            </a:r>
            <a:r>
              <a:rPr lang="pt-BR" dirty="0" err="1"/>
              <a:t>aerolizam</a:t>
            </a:r>
            <a:r>
              <a:rPr lang="pt-BR" dirty="0"/>
              <a:t>, formando os aerossóis. </a:t>
            </a:r>
          </a:p>
          <a:p>
            <a:pPr marL="1797050">
              <a:spcAft>
                <a:spcPts val="500"/>
              </a:spcAft>
            </a:pPr>
            <a:r>
              <a:rPr lang="pt-BR" dirty="0"/>
              <a:t>Depois de </a:t>
            </a:r>
            <a:r>
              <a:rPr lang="pt-BR" dirty="0" err="1"/>
              <a:t>aerolizados</a:t>
            </a:r>
            <a:r>
              <a:rPr lang="pt-BR" dirty="0"/>
              <a:t> somente a máscara PFF2 ou N95 é efetiva para proteger o profissional de saúde. </a:t>
            </a:r>
          </a:p>
          <a:p>
            <a:pPr marL="1797050">
              <a:spcAft>
                <a:spcPts val="500"/>
              </a:spcAft>
            </a:pPr>
            <a:r>
              <a:rPr lang="pt-BR" dirty="0"/>
              <a:t>O usuário com tuberculose pulmonar ou laríngea, é considerado </a:t>
            </a:r>
            <a:r>
              <a:rPr lang="pt-BR" dirty="0" err="1"/>
              <a:t>bacilífero</a:t>
            </a:r>
            <a:r>
              <a:rPr lang="pt-BR" dirty="0"/>
              <a:t> até pelo menos 15 dias do início do tratamento.</a:t>
            </a:r>
          </a:p>
        </p:txBody>
      </p:sp>
      <p:sp>
        <p:nvSpPr>
          <p:cNvPr id="24" name="Retângulo 23"/>
          <p:cNvSpPr/>
          <p:nvPr/>
        </p:nvSpPr>
        <p:spPr>
          <a:xfrm>
            <a:off x="107504" y="7715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5" name="Retângulo 24"/>
          <p:cNvSpPr/>
          <p:nvPr/>
        </p:nvSpPr>
        <p:spPr>
          <a:xfrm>
            <a:off x="107504" y="1138078"/>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27" name="Retângulo 26"/>
          <p:cNvSpPr/>
          <p:nvPr/>
        </p:nvSpPr>
        <p:spPr>
          <a:xfrm>
            <a:off x="107504" y="220779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40000"/>
                    <a:lumOff val="60000"/>
                  </a:schemeClr>
                </a:solidFill>
                <a:latin typeface="+mn-lt"/>
                <a:ea typeface="+mn-ea"/>
                <a:cs typeface="+mn-cs"/>
              </a:rPr>
              <a:t>Recursos</a:t>
            </a:r>
          </a:p>
        </p:txBody>
      </p:sp>
      <p:sp>
        <p:nvSpPr>
          <p:cNvPr id="28" name="Retângulo 27"/>
          <p:cNvSpPr/>
          <p:nvPr/>
        </p:nvSpPr>
        <p:spPr>
          <a:xfrm>
            <a:off x="107504" y="25668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Avaliação</a:t>
            </a:r>
          </a:p>
        </p:txBody>
      </p:sp>
      <p:sp>
        <p:nvSpPr>
          <p:cNvPr id="29" name="Retângulo 28"/>
          <p:cNvSpPr/>
          <p:nvPr/>
        </p:nvSpPr>
        <p:spPr>
          <a:xfrm>
            <a:off x="107504" y="292591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Conclusão</a:t>
            </a:r>
          </a:p>
        </p:txBody>
      </p:sp>
      <p:sp>
        <p:nvSpPr>
          <p:cNvPr id="30" name="Retângulo 29"/>
          <p:cNvSpPr/>
          <p:nvPr/>
        </p:nvSpPr>
        <p:spPr>
          <a:xfrm>
            <a:off x="107502" y="328497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Créditos</a:t>
            </a:r>
          </a:p>
        </p:txBody>
      </p:sp>
      <p:sp>
        <p:nvSpPr>
          <p:cNvPr id="31" name="Retângulo 30"/>
          <p:cNvSpPr/>
          <p:nvPr/>
        </p:nvSpPr>
        <p:spPr>
          <a:xfrm>
            <a:off x="107504" y="185167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Tarefa</a:t>
            </a:r>
          </a:p>
        </p:txBody>
      </p:sp>
      <p:sp>
        <p:nvSpPr>
          <p:cNvPr id="32" name="Retângulo 31"/>
          <p:cNvSpPr/>
          <p:nvPr/>
        </p:nvSpPr>
        <p:spPr>
          <a:xfrm>
            <a:off x="111240" y="149163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38" name="Retângulo 37"/>
          <p:cNvSpPr/>
          <p:nvPr/>
        </p:nvSpPr>
        <p:spPr>
          <a:xfrm>
            <a:off x="1619672" y="618242"/>
            <a:ext cx="896399" cy="369332"/>
          </a:xfrm>
          <a:prstGeom prst="rect">
            <a:avLst/>
          </a:prstGeom>
        </p:spPr>
        <p:txBody>
          <a:bodyPr wrap="none">
            <a:spAutoFit/>
          </a:bodyPr>
          <a:lstStyle/>
          <a:p>
            <a:r>
              <a:rPr lang="pt-BR" sz="1800" b="1" cap="small" dirty="0">
                <a:solidFill>
                  <a:schemeClr val="bg1">
                    <a:lumMod val="50000"/>
                  </a:schemeClr>
                </a:solidFill>
                <a:latin typeface="Trebuchet MS" pitchFamily="34" charset="0"/>
                <a:cs typeface="Arial" pitchFamily="34" charset="0"/>
              </a:rPr>
              <a:t>Síntese</a:t>
            </a:r>
            <a:endParaRPr lang="pt-BR" sz="1800" dirty="0">
              <a:solidFill>
                <a:schemeClr val="bg1">
                  <a:lumMod val="50000"/>
                </a:schemeClr>
              </a:solidFill>
            </a:endParaRPr>
          </a:p>
        </p:txBody>
      </p:sp>
      <p:sp>
        <p:nvSpPr>
          <p:cNvPr id="40"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Revisão da Síntese</a:t>
            </a:r>
          </a:p>
        </p:txBody>
      </p:sp>
    </p:spTree>
    <p:extLst>
      <p:ext uri="{BB962C8B-B14F-4D97-AF65-F5344CB8AC3E}">
        <p14:creationId xmlns:p14="http://schemas.microsoft.com/office/powerpoint/2010/main" val="122428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dirty="0">
                <a:solidFill>
                  <a:schemeClr val="bg1"/>
                </a:solidFill>
              </a:rPr>
              <a:t>PRECAUÇÕES PARA A TRANSMISSÃO DE MICRORGANISMOS NA ATENÇÃO PRIMÁRIA EM SAÚDE </a:t>
            </a:r>
          </a:p>
        </p:txBody>
      </p:sp>
      <p:sp>
        <p:nvSpPr>
          <p:cNvPr id="16" name="Retângulo 15"/>
          <p:cNvSpPr/>
          <p:nvPr/>
        </p:nvSpPr>
        <p:spPr>
          <a:xfrm>
            <a:off x="1547664" y="771550"/>
            <a:ext cx="7200000" cy="369332"/>
          </a:xfrm>
          <a:prstGeom prst="rect">
            <a:avLst/>
          </a:prstGeom>
        </p:spPr>
        <p:txBody>
          <a:bodyPr wrap="square">
            <a:spAutoFit/>
          </a:bodyPr>
          <a:lstStyle/>
          <a:p>
            <a:pPr algn="just"/>
            <a:r>
              <a:rPr lang="pt-BR" sz="1800" b="1" cap="small" dirty="0">
                <a:solidFill>
                  <a:schemeClr val="bg1">
                    <a:lumMod val="50000"/>
                  </a:schemeClr>
                </a:solidFill>
                <a:latin typeface="Trebuchet MS" pitchFamily="34" charset="0"/>
                <a:cs typeface="Arial" pitchFamily="34" charset="0"/>
              </a:rPr>
              <a:t>Introdução</a:t>
            </a:r>
            <a:endParaRPr lang="pt-BR" sz="1800" dirty="0">
              <a:solidFill>
                <a:schemeClr val="bg1">
                  <a:lumMod val="50000"/>
                </a:schemeClr>
              </a:solidFill>
            </a:endParaRPr>
          </a:p>
        </p:txBody>
      </p:sp>
      <p:sp>
        <p:nvSpPr>
          <p:cNvPr id="15" name="Retângulo 14">
            <a:hlinkClick r:id="rId2" action="ppaction://hlinksldjump"/>
          </p:cNvPr>
          <p:cNvSpPr/>
          <p:nvPr/>
        </p:nvSpPr>
        <p:spPr>
          <a:xfrm>
            <a:off x="107504" y="4731990"/>
            <a:ext cx="1188000" cy="288032"/>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 name="Retângulo 1"/>
          <p:cNvSpPr/>
          <p:nvPr/>
        </p:nvSpPr>
        <p:spPr>
          <a:xfrm>
            <a:off x="1619672" y="1263987"/>
            <a:ext cx="7055984" cy="235449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pt-BR" dirty="0">
                <a:solidFill>
                  <a:schemeClr val="tx1"/>
                </a:solidFill>
              </a:rPr>
              <a:t>A adesão dos trabalhadores da saúde às precauções-padrão (PP) e precauções específicas (PE) é essencial para prevenir a transmissão de microrganismos, tanto no ambiente hospitalar como na atenção primária à saúde (APS). A literatura apresenta poucos estudos referentes à adesão a essas precauções no ambiente extra hospitalar, em especial na APS.</a:t>
            </a:r>
          </a:p>
          <a:p>
            <a:pPr algn="just">
              <a:lnSpc>
                <a:spcPct val="150000"/>
              </a:lnSpc>
            </a:pPr>
            <a:r>
              <a:rPr lang="pt-BR" dirty="0">
                <a:solidFill>
                  <a:schemeClr val="tx1"/>
                </a:solidFill>
              </a:rPr>
              <a:t>O aumento da incidência de pacientes colonizados com microrganismos multirresistentes, a alta prevalência da tuberculose (TB) no país e surtos como o da gripe AH1N1, ampliam a necessidade de atenção aos riscos de transmissão de microrganismos na APS.</a:t>
            </a:r>
          </a:p>
        </p:txBody>
      </p:sp>
      <p:sp>
        <p:nvSpPr>
          <p:cNvPr id="17" name="Divisa 16">
            <a:hlinkClick r:id="rId3" action="ppaction://hlinksldjump"/>
          </p:cNvPr>
          <p:cNvSpPr/>
          <p:nvPr/>
        </p:nvSpPr>
        <p:spPr>
          <a:xfrm>
            <a:off x="8388424" y="4731990"/>
            <a:ext cx="576064" cy="287992"/>
          </a:xfrm>
          <a:prstGeom prst="chevron">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1" name="Retângulo 20"/>
          <p:cNvSpPr/>
          <p:nvPr/>
        </p:nvSpPr>
        <p:spPr>
          <a:xfrm>
            <a:off x="107504" y="7715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2" name="Retângulo 21"/>
          <p:cNvSpPr/>
          <p:nvPr/>
        </p:nvSpPr>
        <p:spPr>
          <a:xfrm>
            <a:off x="107504" y="1138078"/>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40000"/>
                    <a:lumOff val="60000"/>
                  </a:schemeClr>
                </a:solidFill>
                <a:latin typeface="+mn-lt"/>
                <a:ea typeface="+mn-ea"/>
                <a:cs typeface="+mn-cs"/>
              </a:rPr>
              <a:t>Introdução</a:t>
            </a:r>
          </a:p>
        </p:txBody>
      </p:sp>
      <p:sp>
        <p:nvSpPr>
          <p:cNvPr id="23" name="Retângulo 22"/>
          <p:cNvSpPr/>
          <p:nvPr/>
        </p:nvSpPr>
        <p:spPr>
          <a:xfrm>
            <a:off x="107504" y="220779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24" name="Retângulo 23"/>
          <p:cNvSpPr/>
          <p:nvPr/>
        </p:nvSpPr>
        <p:spPr>
          <a:xfrm>
            <a:off x="107504" y="25668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Avaliação</a:t>
            </a:r>
          </a:p>
        </p:txBody>
      </p:sp>
      <p:sp>
        <p:nvSpPr>
          <p:cNvPr id="25" name="Retângulo 24"/>
          <p:cNvSpPr/>
          <p:nvPr/>
        </p:nvSpPr>
        <p:spPr>
          <a:xfrm>
            <a:off x="107504" y="292591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Conclusão</a:t>
            </a:r>
          </a:p>
        </p:txBody>
      </p:sp>
      <p:sp>
        <p:nvSpPr>
          <p:cNvPr id="26" name="Retângulo 25"/>
          <p:cNvSpPr/>
          <p:nvPr/>
        </p:nvSpPr>
        <p:spPr>
          <a:xfrm>
            <a:off x="107502" y="328497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Créditos</a:t>
            </a:r>
          </a:p>
        </p:txBody>
      </p:sp>
      <p:sp>
        <p:nvSpPr>
          <p:cNvPr id="27" name="Retângulo 26"/>
          <p:cNvSpPr/>
          <p:nvPr/>
        </p:nvSpPr>
        <p:spPr>
          <a:xfrm>
            <a:off x="107504" y="185167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Tarefa</a:t>
            </a:r>
          </a:p>
        </p:txBody>
      </p:sp>
      <p:sp>
        <p:nvSpPr>
          <p:cNvPr id="28" name="Retângulo 27"/>
          <p:cNvSpPr/>
          <p:nvPr/>
        </p:nvSpPr>
        <p:spPr>
          <a:xfrm>
            <a:off x="111240" y="149163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Tree>
    <p:extLst>
      <p:ext uri="{BB962C8B-B14F-4D97-AF65-F5344CB8AC3E}">
        <p14:creationId xmlns:p14="http://schemas.microsoft.com/office/powerpoint/2010/main" val="402031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0" name="Divisa 19">
            <a:hlinkClick r:id="rId3"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1" name="Retângulo 20"/>
          <p:cNvSpPr/>
          <p:nvPr/>
        </p:nvSpPr>
        <p:spPr>
          <a:xfrm>
            <a:off x="1619672" y="964341"/>
            <a:ext cx="5040560" cy="3795911"/>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endParaRPr lang="pt-BR" dirty="0"/>
          </a:p>
          <a:p>
            <a:pPr>
              <a:spcAft>
                <a:spcPts val="500"/>
              </a:spcAft>
            </a:pPr>
            <a:r>
              <a:rPr lang="pt-BR" dirty="0"/>
              <a:t>O usuário </a:t>
            </a:r>
            <a:r>
              <a:rPr lang="pt-BR" dirty="0" err="1"/>
              <a:t>bacilífero</a:t>
            </a:r>
            <a:r>
              <a:rPr lang="pt-BR" dirty="0"/>
              <a:t> dissemina os bacilos no ambiente ao tossir, falar ou espirrar, e estes ficam suspensos no ar por até nove horas, dependendo da ventilação. </a:t>
            </a:r>
          </a:p>
          <a:p>
            <a:pPr>
              <a:spcAft>
                <a:spcPts val="500"/>
              </a:spcAft>
            </a:pPr>
            <a:r>
              <a:rPr lang="pt-BR" dirty="0"/>
              <a:t>Daí a importância do uso de máscara pelo usuário sintomático, a fim de evitar a disseminação para o ambiente. </a:t>
            </a:r>
          </a:p>
          <a:p>
            <a:pPr>
              <a:spcAft>
                <a:spcPts val="500"/>
              </a:spcAft>
            </a:pPr>
            <a:r>
              <a:rPr lang="pt-BR" dirty="0"/>
              <a:t>Para esse usuário, recomenda-se o uso de máscara comum, a fim de reter as partículas eliminadas, enquanto permanecer  no serviço de saúde. </a:t>
            </a:r>
          </a:p>
          <a:p>
            <a:pPr>
              <a:spcAft>
                <a:spcPts val="500"/>
              </a:spcAft>
            </a:pPr>
            <a:r>
              <a:rPr lang="pt-BR" dirty="0"/>
              <a:t>Já para o profissional de saúde que o atende, recomenda-se o uso de máscara PFF2 ou N95, sendo que esta deve vedar totalmente a face para que nenhuma partícula passe e entre em contato com as vias aéreas. </a:t>
            </a:r>
          </a:p>
          <a:p>
            <a:pPr>
              <a:spcAft>
                <a:spcPts val="500"/>
              </a:spcAft>
            </a:pPr>
            <a:r>
              <a:rPr lang="pt-BR" dirty="0"/>
              <a:t>Deverá ser descartada quando estiver com a integridade comprometida: molhada, rasgada, suja ou com problema de funcionamento. </a:t>
            </a:r>
          </a:p>
        </p:txBody>
      </p:sp>
      <p:sp>
        <p:nvSpPr>
          <p:cNvPr id="24" name="Retângulo 23"/>
          <p:cNvSpPr/>
          <p:nvPr/>
        </p:nvSpPr>
        <p:spPr>
          <a:xfrm>
            <a:off x="1619672" y="618242"/>
            <a:ext cx="896399" cy="369332"/>
          </a:xfrm>
          <a:prstGeom prst="rect">
            <a:avLst/>
          </a:prstGeom>
        </p:spPr>
        <p:txBody>
          <a:bodyPr wrap="none">
            <a:spAutoFit/>
          </a:bodyPr>
          <a:lstStyle/>
          <a:p>
            <a:r>
              <a:rPr lang="pt-BR" sz="1800" b="1" cap="small" dirty="0">
                <a:solidFill>
                  <a:schemeClr val="bg1">
                    <a:lumMod val="50000"/>
                  </a:schemeClr>
                </a:solidFill>
                <a:latin typeface="Trebuchet MS" pitchFamily="34" charset="0"/>
                <a:cs typeface="Arial" pitchFamily="34" charset="0"/>
              </a:rPr>
              <a:t>Síntese</a:t>
            </a:r>
            <a:endParaRPr lang="pt-BR" sz="1800" dirty="0">
              <a:solidFill>
                <a:schemeClr val="bg1">
                  <a:lumMod val="50000"/>
                </a:schemeClr>
              </a:solidFill>
            </a:endParaRPr>
          </a:p>
        </p:txBody>
      </p:sp>
      <p:sp>
        <p:nvSpPr>
          <p:cNvPr id="25" name="Retângulo 24"/>
          <p:cNvSpPr/>
          <p:nvPr/>
        </p:nvSpPr>
        <p:spPr>
          <a:xfrm>
            <a:off x="107504" y="7715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7" name="Retângulo 26"/>
          <p:cNvSpPr/>
          <p:nvPr/>
        </p:nvSpPr>
        <p:spPr>
          <a:xfrm>
            <a:off x="107504" y="1138078"/>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28" name="Retângulo 27"/>
          <p:cNvSpPr/>
          <p:nvPr/>
        </p:nvSpPr>
        <p:spPr>
          <a:xfrm>
            <a:off x="107504" y="220779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40000"/>
                    <a:lumOff val="60000"/>
                  </a:schemeClr>
                </a:solidFill>
                <a:latin typeface="+mn-lt"/>
                <a:ea typeface="+mn-ea"/>
                <a:cs typeface="+mn-cs"/>
              </a:rPr>
              <a:t>Recursos</a:t>
            </a:r>
          </a:p>
        </p:txBody>
      </p:sp>
      <p:sp>
        <p:nvSpPr>
          <p:cNvPr id="29" name="Retângulo 28"/>
          <p:cNvSpPr/>
          <p:nvPr/>
        </p:nvSpPr>
        <p:spPr>
          <a:xfrm>
            <a:off x="107504" y="25668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Avaliação</a:t>
            </a:r>
          </a:p>
        </p:txBody>
      </p:sp>
      <p:sp>
        <p:nvSpPr>
          <p:cNvPr id="30" name="Retângulo 29"/>
          <p:cNvSpPr/>
          <p:nvPr/>
        </p:nvSpPr>
        <p:spPr>
          <a:xfrm>
            <a:off x="107504" y="292591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Conclusão</a:t>
            </a:r>
          </a:p>
        </p:txBody>
      </p:sp>
      <p:sp>
        <p:nvSpPr>
          <p:cNvPr id="31" name="Retângulo 30"/>
          <p:cNvSpPr/>
          <p:nvPr/>
        </p:nvSpPr>
        <p:spPr>
          <a:xfrm>
            <a:off x="107502" y="328497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Créditos</a:t>
            </a:r>
          </a:p>
        </p:txBody>
      </p:sp>
      <p:sp>
        <p:nvSpPr>
          <p:cNvPr id="32" name="Retângulo 31"/>
          <p:cNvSpPr/>
          <p:nvPr/>
        </p:nvSpPr>
        <p:spPr>
          <a:xfrm>
            <a:off x="107504" y="185167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Tarefa</a:t>
            </a:r>
          </a:p>
        </p:txBody>
      </p:sp>
      <p:sp>
        <p:nvSpPr>
          <p:cNvPr id="38" name="Retângulo 37"/>
          <p:cNvSpPr/>
          <p:nvPr/>
        </p:nvSpPr>
        <p:spPr>
          <a:xfrm>
            <a:off x="111240" y="149163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pic>
        <p:nvPicPr>
          <p:cNvPr id="3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7794" t="47946" r="28000" b="19583"/>
          <a:stretch/>
        </p:blipFill>
        <p:spPr bwMode="auto">
          <a:xfrm flipH="1">
            <a:off x="6876256" y="1052666"/>
            <a:ext cx="1347705" cy="1519084"/>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4" descr="Resultado de imagem para máscara PFF2 ou N95"/>
          <p:cNvPicPr>
            <a:picLocks noChangeAspect="1" noChangeArrowheads="1"/>
          </p:cNvPicPr>
          <p:nvPr/>
        </p:nvPicPr>
        <p:blipFill rotWithShape="1">
          <a:blip r:embed="rId5">
            <a:extLst>
              <a:ext uri="{28A0092B-C50C-407E-A947-70E740481C1C}">
                <a14:useLocalDpi xmlns:a14="http://schemas.microsoft.com/office/drawing/2010/main" val="0"/>
              </a:ext>
            </a:extLst>
          </a:blip>
          <a:srcRect t="5540"/>
          <a:stretch/>
        </p:blipFill>
        <p:spPr bwMode="auto">
          <a:xfrm>
            <a:off x="6876256" y="2755661"/>
            <a:ext cx="1711077" cy="1616289"/>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Revisão da Síntese</a:t>
            </a:r>
          </a:p>
        </p:txBody>
      </p:sp>
    </p:spTree>
    <p:extLst>
      <p:ext uri="{BB962C8B-B14F-4D97-AF65-F5344CB8AC3E}">
        <p14:creationId xmlns:p14="http://schemas.microsoft.com/office/powerpoint/2010/main" val="1224281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0" name="Divisa 19">
            <a:hlinkClick r:id="rId3" action="ppaction://hlinksldjump"/>
          </p:cNvPr>
          <p:cNvSpPr/>
          <p:nvPr/>
        </p:nvSpPr>
        <p:spPr>
          <a:xfrm>
            <a:off x="8388424" y="4731990"/>
            <a:ext cx="576064" cy="2879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1" name="Retângulo 20"/>
          <p:cNvSpPr/>
          <p:nvPr/>
        </p:nvSpPr>
        <p:spPr>
          <a:xfrm>
            <a:off x="1619672" y="699542"/>
            <a:ext cx="896399" cy="369332"/>
          </a:xfrm>
          <a:prstGeom prst="rect">
            <a:avLst/>
          </a:prstGeom>
        </p:spPr>
        <p:txBody>
          <a:bodyPr wrap="none">
            <a:spAutoFit/>
          </a:bodyPr>
          <a:lstStyle/>
          <a:p>
            <a:r>
              <a:rPr lang="pt-BR" sz="1800" b="1" cap="small" dirty="0">
                <a:solidFill>
                  <a:schemeClr val="bg1">
                    <a:lumMod val="50000"/>
                  </a:schemeClr>
                </a:solidFill>
                <a:latin typeface="Trebuchet MS" pitchFamily="34" charset="0"/>
                <a:cs typeface="Arial" pitchFamily="34" charset="0"/>
              </a:rPr>
              <a:t>Síntese</a:t>
            </a:r>
            <a:endParaRPr lang="pt-BR" sz="1800" dirty="0">
              <a:solidFill>
                <a:schemeClr val="bg1">
                  <a:lumMod val="50000"/>
                </a:schemeClr>
              </a:solidFill>
            </a:endParaRPr>
          </a:p>
        </p:txBody>
      </p:sp>
      <p:sp>
        <p:nvSpPr>
          <p:cNvPr id="24" name="Retângulo 23"/>
          <p:cNvSpPr/>
          <p:nvPr/>
        </p:nvSpPr>
        <p:spPr>
          <a:xfrm>
            <a:off x="107504" y="7715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9" name="Retângulo 28"/>
          <p:cNvSpPr/>
          <p:nvPr/>
        </p:nvSpPr>
        <p:spPr>
          <a:xfrm>
            <a:off x="107504" y="1138078"/>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30" name="Retângulo 29"/>
          <p:cNvSpPr/>
          <p:nvPr/>
        </p:nvSpPr>
        <p:spPr>
          <a:xfrm>
            <a:off x="107504" y="220779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40000"/>
                    <a:lumOff val="60000"/>
                  </a:schemeClr>
                </a:solidFill>
                <a:latin typeface="+mn-lt"/>
                <a:ea typeface="+mn-ea"/>
                <a:cs typeface="+mn-cs"/>
              </a:rPr>
              <a:t>Recursos</a:t>
            </a:r>
          </a:p>
        </p:txBody>
      </p:sp>
      <p:sp>
        <p:nvSpPr>
          <p:cNvPr id="31" name="Retângulo 30"/>
          <p:cNvSpPr/>
          <p:nvPr/>
        </p:nvSpPr>
        <p:spPr>
          <a:xfrm>
            <a:off x="107504" y="25668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Avaliação</a:t>
            </a:r>
          </a:p>
        </p:txBody>
      </p:sp>
      <p:sp>
        <p:nvSpPr>
          <p:cNvPr id="32" name="Retângulo 31"/>
          <p:cNvSpPr/>
          <p:nvPr/>
        </p:nvSpPr>
        <p:spPr>
          <a:xfrm>
            <a:off x="107504" y="292591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Conclusão</a:t>
            </a:r>
          </a:p>
        </p:txBody>
      </p:sp>
      <p:sp>
        <p:nvSpPr>
          <p:cNvPr id="33" name="Retângulo 32"/>
          <p:cNvSpPr/>
          <p:nvPr/>
        </p:nvSpPr>
        <p:spPr>
          <a:xfrm>
            <a:off x="107502" y="328497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Créditos</a:t>
            </a:r>
          </a:p>
        </p:txBody>
      </p:sp>
      <p:sp>
        <p:nvSpPr>
          <p:cNvPr id="34" name="Retângulo 33"/>
          <p:cNvSpPr/>
          <p:nvPr/>
        </p:nvSpPr>
        <p:spPr>
          <a:xfrm>
            <a:off x="107504" y="185167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Tarefa</a:t>
            </a:r>
          </a:p>
        </p:txBody>
      </p:sp>
      <p:sp>
        <p:nvSpPr>
          <p:cNvPr id="37" name="Retângulo 36"/>
          <p:cNvSpPr/>
          <p:nvPr/>
        </p:nvSpPr>
        <p:spPr>
          <a:xfrm>
            <a:off x="111240" y="149163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38" name="Retângulo 37"/>
          <p:cNvSpPr/>
          <p:nvPr/>
        </p:nvSpPr>
        <p:spPr>
          <a:xfrm>
            <a:off x="1619672" y="1116489"/>
            <a:ext cx="6840000" cy="2223686"/>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500"/>
              </a:spcAft>
            </a:pPr>
            <a:endParaRPr lang="pt-BR" dirty="0"/>
          </a:p>
          <a:p>
            <a:pPr>
              <a:spcAft>
                <a:spcPts val="500"/>
              </a:spcAft>
            </a:pPr>
            <a:r>
              <a:rPr lang="pt-BR" dirty="0"/>
              <a:t>A coleta de escarro, procedimento solicitado para usuários com suspeita de tuberculose, deve ser realizada preferencialmente em área externa, e nunca em banheiros ou cômodos fechados, pois esses ambientes fechados e sem ventilação aumentam as chances de concentração de partículas </a:t>
            </a:r>
            <a:r>
              <a:rPr lang="pt-BR" dirty="0" err="1"/>
              <a:t>aerolizadas</a:t>
            </a:r>
            <a:r>
              <a:rPr lang="pt-BR" dirty="0"/>
              <a:t>.</a:t>
            </a:r>
          </a:p>
          <a:p>
            <a:pPr>
              <a:spcAft>
                <a:spcPts val="500"/>
              </a:spcAft>
            </a:pPr>
            <a:r>
              <a:rPr lang="pt-BR" dirty="0"/>
              <a:t>Durante visita domiciliar, para usuários </a:t>
            </a:r>
            <a:r>
              <a:rPr lang="pt-BR" dirty="0" err="1"/>
              <a:t>bacilíferos</a:t>
            </a:r>
            <a:r>
              <a:rPr lang="pt-BR" dirty="0"/>
              <a:t>, o agente de saúde ou qualquer outro profissional de saúde deverá usar a máscara N95, desde a entrada até sua saída do domicílio.</a:t>
            </a:r>
          </a:p>
          <a:p>
            <a:pPr>
              <a:spcAft>
                <a:spcPts val="500"/>
              </a:spcAft>
            </a:pPr>
            <a:endParaRPr lang="pt-BR" dirty="0"/>
          </a:p>
        </p:txBody>
      </p:sp>
      <p:sp>
        <p:nvSpPr>
          <p:cNvPr id="42"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Revisão da Síntese</a:t>
            </a:r>
          </a:p>
        </p:txBody>
      </p:sp>
    </p:spTree>
    <p:extLst>
      <p:ext uri="{BB962C8B-B14F-4D97-AF65-F5344CB8AC3E}">
        <p14:creationId xmlns:p14="http://schemas.microsoft.com/office/powerpoint/2010/main" val="225585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691680" y="1419622"/>
            <a:ext cx="7272808" cy="2846933"/>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pt-BR" b="1" dirty="0">
                <a:solidFill>
                  <a:schemeClr val="accent6">
                    <a:lumMod val="75000"/>
                  </a:schemeClr>
                </a:solidFill>
              </a:rPr>
              <a:t>Caso 2: </a:t>
            </a:r>
            <a:r>
              <a:rPr lang="pt-BR" sz="1100" b="1" dirty="0">
                <a:solidFill>
                  <a:schemeClr val="accent6">
                    <a:lumMod val="75000"/>
                  </a:schemeClr>
                </a:solidFill>
              </a:rPr>
              <a:t> </a:t>
            </a:r>
            <a:r>
              <a:rPr lang="pt-BR" b="1" dirty="0">
                <a:solidFill>
                  <a:schemeClr val="accent6">
                    <a:lumMod val="75000"/>
                  </a:schemeClr>
                </a:solidFill>
              </a:rPr>
              <a:t>Em relação , escolha a alternativa correta:</a:t>
            </a:r>
          </a:p>
          <a:p>
            <a:r>
              <a:rPr lang="pt-BR" sz="1100" dirty="0"/>
              <a:t> </a:t>
            </a:r>
          </a:p>
          <a:p>
            <a:pPr marL="342900" lvl="0" indent="-249238">
              <a:buFont typeface="+mj-lt"/>
              <a:buAutoNum type="alphaUcPeriod"/>
            </a:pPr>
            <a:r>
              <a:rPr lang="pt-BR" dirty="0"/>
              <a:t>A enfermeira deveria ter solicitado ao usuário que utilizasse uma máscara comum.</a:t>
            </a:r>
          </a:p>
          <a:p>
            <a:pPr marL="342900" lvl="0" indent="-249238">
              <a:buFont typeface="+mj-lt"/>
              <a:buAutoNum type="alphaUcPeriod"/>
            </a:pPr>
            <a:endParaRPr lang="pt-BR" dirty="0"/>
          </a:p>
          <a:p>
            <a:pPr marL="342900" lvl="0" indent="-249238">
              <a:buFont typeface="+mj-lt"/>
              <a:buAutoNum type="alphaUcPeriod"/>
            </a:pPr>
            <a:r>
              <a:rPr lang="pt-BR" dirty="0"/>
              <a:t>A conduta da enfermeira foi correta, pois solicitando ao usuário que realizasse a etiqueta da tosse (uso de lenço de papel ao falar ou tossir) e ambos permanecendo em local arejado, o risco de disseminação dos microrganismos seria mínimo.</a:t>
            </a:r>
          </a:p>
          <a:p>
            <a:pPr marL="342900" lvl="0" indent="-249238">
              <a:buFont typeface="+mj-lt"/>
              <a:buAutoNum type="alphaUcPeriod"/>
            </a:pPr>
            <a:endParaRPr lang="pt-BR" dirty="0"/>
          </a:p>
          <a:p>
            <a:pPr marL="342900" indent="-249238">
              <a:buFont typeface="+mj-lt"/>
              <a:buAutoNum type="alphaUcPeriod"/>
            </a:pPr>
            <a:r>
              <a:rPr lang="pt-BR" dirty="0"/>
              <a:t>O usuário não é mais considerado </a:t>
            </a:r>
            <a:r>
              <a:rPr lang="pt-BR" dirty="0" err="1"/>
              <a:t>bacilífero</a:t>
            </a:r>
            <a:r>
              <a:rPr lang="pt-BR" dirty="0"/>
              <a:t> após cinco dias de tratamento, então não haveria necessidade do uso de máscara.</a:t>
            </a:r>
          </a:p>
          <a:p>
            <a:pPr marL="342900" lvl="0" indent="-249238">
              <a:buFont typeface="+mj-lt"/>
              <a:buAutoNum type="alphaUcPeriod"/>
            </a:pPr>
            <a:endParaRPr lang="pt-BR" dirty="0"/>
          </a:p>
          <a:p>
            <a:pPr marL="342900" indent="-249238">
              <a:buFont typeface="+mj-lt"/>
              <a:buAutoNum type="alphaUcPeriod"/>
            </a:pPr>
            <a:r>
              <a:rPr lang="pt-BR" dirty="0"/>
              <a:t>A enfermeira deveria ter utilizado a máscara N95 ou PFF2, visto que o usuário é considerado </a:t>
            </a:r>
            <a:r>
              <a:rPr lang="pt-BR" dirty="0" err="1"/>
              <a:t>bacilífero</a:t>
            </a:r>
            <a:r>
              <a:rPr lang="pt-BR" dirty="0"/>
              <a:t>, estando em tratamento há apenas uma semana.</a:t>
            </a:r>
          </a:p>
        </p:txBody>
      </p:sp>
      <p:sp>
        <p:nvSpPr>
          <p:cNvPr id="15" name="Retângulo 14">
            <a:hlinkClick r:id="rId2" action="ppaction://hlinksldjump"/>
          </p:cNvPr>
          <p:cNvSpPr/>
          <p:nvPr/>
        </p:nvSpPr>
        <p:spPr>
          <a:xfrm>
            <a:off x="107504" y="4731990"/>
            <a:ext cx="1188000"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Rever Caso 2</a:t>
            </a:r>
          </a:p>
        </p:txBody>
      </p:sp>
      <p:sp>
        <p:nvSpPr>
          <p:cNvPr id="36" name="Retângulo 35"/>
          <p:cNvSpPr/>
          <p:nvPr/>
        </p:nvSpPr>
        <p:spPr>
          <a:xfrm>
            <a:off x="1691680" y="771550"/>
            <a:ext cx="1192955" cy="369332"/>
          </a:xfrm>
          <a:prstGeom prst="rect">
            <a:avLst/>
          </a:prstGeom>
        </p:spPr>
        <p:txBody>
          <a:bodyPr wrap="none">
            <a:spAutoFit/>
          </a:bodyPr>
          <a:lstStyle/>
          <a:p>
            <a:pPr algn="just"/>
            <a:r>
              <a:rPr lang="pt-BR" sz="1800" b="1" cap="small" dirty="0">
                <a:solidFill>
                  <a:schemeClr val="bg1">
                    <a:lumMod val="50000"/>
                  </a:schemeClr>
                </a:solidFill>
                <a:latin typeface="Trebuchet MS" pitchFamily="34" charset="0"/>
                <a:cs typeface="Arial" pitchFamily="34" charset="0"/>
              </a:rPr>
              <a:t>Avaliação</a:t>
            </a:r>
          </a:p>
        </p:txBody>
      </p:sp>
      <p:sp>
        <p:nvSpPr>
          <p:cNvPr id="37" name="Retângulo 36">
            <a:hlinkClick r:id="rId3" action="ppaction://hlinksldjump"/>
          </p:cNvPr>
          <p:cNvSpPr/>
          <p:nvPr/>
        </p:nvSpPr>
        <p:spPr>
          <a:xfrm>
            <a:off x="1811079" y="1812754"/>
            <a:ext cx="252000" cy="25200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noFill/>
            </a:endParaRPr>
          </a:p>
        </p:txBody>
      </p:sp>
      <p:sp>
        <p:nvSpPr>
          <p:cNvPr id="38" name="Retângulo 37">
            <a:hlinkClick r:id="rId4" action="ppaction://hlinksldjump"/>
          </p:cNvPr>
          <p:cNvSpPr/>
          <p:nvPr/>
        </p:nvSpPr>
        <p:spPr>
          <a:xfrm>
            <a:off x="1811079" y="2283718"/>
            <a:ext cx="252000" cy="25200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noFill/>
            </a:endParaRPr>
          </a:p>
        </p:txBody>
      </p:sp>
      <p:sp>
        <p:nvSpPr>
          <p:cNvPr id="39" name="Retângulo 38">
            <a:hlinkClick r:id="rId5" action="ppaction://hlinksldjump"/>
          </p:cNvPr>
          <p:cNvSpPr/>
          <p:nvPr/>
        </p:nvSpPr>
        <p:spPr>
          <a:xfrm>
            <a:off x="1811079" y="3111838"/>
            <a:ext cx="252000" cy="25200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noFill/>
            </a:endParaRPr>
          </a:p>
        </p:txBody>
      </p:sp>
      <p:sp>
        <p:nvSpPr>
          <p:cNvPr id="40" name="Retângulo 39">
            <a:hlinkClick r:id="rId6" action="ppaction://hlinksldjump"/>
          </p:cNvPr>
          <p:cNvSpPr/>
          <p:nvPr/>
        </p:nvSpPr>
        <p:spPr>
          <a:xfrm>
            <a:off x="1811079" y="3759910"/>
            <a:ext cx="252000" cy="25200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noFill/>
            </a:endParaRPr>
          </a:p>
        </p:txBody>
      </p:sp>
      <p:sp>
        <p:nvSpPr>
          <p:cNvPr id="26"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3ª etapa: </a:t>
            </a:r>
            <a:r>
              <a:rPr lang="pt-BR" sz="1800" dirty="0">
                <a:solidFill>
                  <a:schemeClr val="bg1"/>
                </a:solidFill>
              </a:rPr>
              <a:t>ler o </a:t>
            </a:r>
            <a:r>
              <a:rPr lang="pt-BR" sz="1800" b="1" cap="small" dirty="0">
                <a:solidFill>
                  <a:schemeClr val="bg1"/>
                </a:solidFill>
              </a:rPr>
              <a:t>Caso</a:t>
            </a:r>
            <a:r>
              <a:rPr lang="pt-BR" sz="1800" b="1" dirty="0">
                <a:solidFill>
                  <a:schemeClr val="bg1"/>
                </a:solidFill>
              </a:rPr>
              <a:t> 2</a:t>
            </a:r>
            <a:r>
              <a:rPr lang="pt-BR" sz="1800" dirty="0">
                <a:solidFill>
                  <a:schemeClr val="bg1"/>
                </a:solidFill>
              </a:rPr>
              <a:t>, refletir e</a:t>
            </a:r>
            <a:r>
              <a:rPr lang="pt-BR" sz="1800" b="1" dirty="0">
                <a:solidFill>
                  <a:schemeClr val="bg1"/>
                </a:solidFill>
              </a:rPr>
              <a:t> </a:t>
            </a:r>
            <a:r>
              <a:rPr lang="pt-BR" sz="1800" dirty="0">
                <a:solidFill>
                  <a:schemeClr val="bg1"/>
                </a:solidFill>
              </a:rPr>
              <a:t>escolher a alternativa que considerar correta</a:t>
            </a:r>
          </a:p>
        </p:txBody>
      </p:sp>
      <p:sp>
        <p:nvSpPr>
          <p:cNvPr id="19" name="Retângulo 18"/>
          <p:cNvSpPr/>
          <p:nvPr/>
        </p:nvSpPr>
        <p:spPr>
          <a:xfrm>
            <a:off x="107504" y="7715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3" name="Retângulo 22"/>
          <p:cNvSpPr/>
          <p:nvPr/>
        </p:nvSpPr>
        <p:spPr>
          <a:xfrm>
            <a:off x="107504" y="1138078"/>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24" name="Retângulo 23"/>
          <p:cNvSpPr/>
          <p:nvPr/>
        </p:nvSpPr>
        <p:spPr>
          <a:xfrm>
            <a:off x="107504" y="220779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25" name="Retângulo 24"/>
          <p:cNvSpPr/>
          <p:nvPr/>
        </p:nvSpPr>
        <p:spPr>
          <a:xfrm>
            <a:off x="107504" y="25668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40000"/>
                    <a:lumOff val="60000"/>
                  </a:schemeClr>
                </a:solidFill>
                <a:latin typeface="+mn-lt"/>
                <a:ea typeface="+mn-ea"/>
                <a:cs typeface="+mn-cs"/>
              </a:rPr>
              <a:t>Avaliação</a:t>
            </a:r>
          </a:p>
        </p:txBody>
      </p:sp>
      <p:sp>
        <p:nvSpPr>
          <p:cNvPr id="27" name="Retângulo 26"/>
          <p:cNvSpPr/>
          <p:nvPr/>
        </p:nvSpPr>
        <p:spPr>
          <a:xfrm>
            <a:off x="107504" y="292591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Conclusão</a:t>
            </a:r>
          </a:p>
        </p:txBody>
      </p:sp>
      <p:sp>
        <p:nvSpPr>
          <p:cNvPr id="28" name="Retângulo 27"/>
          <p:cNvSpPr/>
          <p:nvPr/>
        </p:nvSpPr>
        <p:spPr>
          <a:xfrm>
            <a:off x="107502" y="328497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Créditos</a:t>
            </a:r>
          </a:p>
        </p:txBody>
      </p:sp>
      <p:sp>
        <p:nvSpPr>
          <p:cNvPr id="29" name="Retângulo 28"/>
          <p:cNvSpPr/>
          <p:nvPr/>
        </p:nvSpPr>
        <p:spPr>
          <a:xfrm>
            <a:off x="107504" y="185167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Tarefa</a:t>
            </a:r>
          </a:p>
        </p:txBody>
      </p:sp>
      <p:sp>
        <p:nvSpPr>
          <p:cNvPr id="30" name="Retângulo 29"/>
          <p:cNvSpPr/>
          <p:nvPr/>
        </p:nvSpPr>
        <p:spPr>
          <a:xfrm>
            <a:off x="111240" y="149163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Tree>
    <p:extLst>
      <p:ext uri="{BB962C8B-B14F-4D97-AF65-F5344CB8AC3E}">
        <p14:creationId xmlns:p14="http://schemas.microsoft.com/office/powerpoint/2010/main" val="3749049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
        <p:nvSpPr>
          <p:cNvPr id="16" name="Retângulo 15"/>
          <p:cNvSpPr/>
          <p:nvPr/>
        </p:nvSpPr>
        <p:spPr>
          <a:xfrm>
            <a:off x="1259632" y="1563638"/>
            <a:ext cx="6984776" cy="1938992"/>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pt-BR" sz="2000" b="1" dirty="0"/>
          </a:p>
          <a:p>
            <a:r>
              <a:rPr lang="pt-BR" sz="2000" b="1" dirty="0"/>
              <a:t>O usuário deverá sim utilizar a máscara comum, porém o profissional deverá utilizar a máscara N95 ou PFF2, pois somente esta é efetiva para sua proteção quando há transmissão de agentes infecciosos por meio de aerossóis.</a:t>
            </a:r>
          </a:p>
          <a:p>
            <a:endParaRPr lang="pt-BR" sz="2000" dirty="0"/>
          </a:p>
        </p:txBody>
      </p:sp>
      <p:sp>
        <p:nvSpPr>
          <p:cNvPr id="7" name="Retângulo 6"/>
          <p:cNvSpPr/>
          <p:nvPr/>
        </p:nvSpPr>
        <p:spPr>
          <a:xfrm>
            <a:off x="1691680" y="1059582"/>
            <a:ext cx="4932761" cy="400110"/>
          </a:xfrm>
          <a:prstGeom prst="rect">
            <a:avLst/>
          </a:prstGeom>
        </p:spPr>
        <p:txBody>
          <a:bodyPr wrap="none">
            <a:spAutoFit/>
          </a:bodyPr>
          <a:lstStyle/>
          <a:p>
            <a:r>
              <a:rPr lang="pt-BR" sz="2000" b="1" cap="small" dirty="0">
                <a:solidFill>
                  <a:schemeClr val="accent6">
                    <a:lumMod val="75000"/>
                  </a:schemeClr>
                </a:solidFill>
                <a:latin typeface="Trebuchet MS" pitchFamily="34" charset="0"/>
                <a:cs typeface="Arial" pitchFamily="34" charset="0"/>
              </a:rPr>
              <a:t>Que pena! Essa não é a resposta correta! </a:t>
            </a:r>
          </a:p>
        </p:txBody>
      </p:sp>
      <p:sp>
        <p:nvSpPr>
          <p:cNvPr id="8" name="Retângulo 7">
            <a:hlinkClick r:id="rId2" action="ppaction://hlinksldjump"/>
          </p:cNvPr>
          <p:cNvSpPr/>
          <p:nvPr/>
        </p:nvSpPr>
        <p:spPr>
          <a:xfrm>
            <a:off x="6088048" y="3611800"/>
            <a:ext cx="2156360" cy="400110"/>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sz="2000" b="1" dirty="0"/>
              <a:t>Tente novamente!</a:t>
            </a:r>
            <a:endParaRPr lang="pt-BR" sz="2000" dirty="0"/>
          </a:p>
        </p:txBody>
      </p:sp>
    </p:spTree>
    <p:extLst>
      <p:ext uri="{BB962C8B-B14F-4D97-AF65-F5344CB8AC3E}">
        <p14:creationId xmlns:p14="http://schemas.microsoft.com/office/powerpoint/2010/main" val="3465792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
        <p:nvSpPr>
          <p:cNvPr id="7" name="Retângulo 6"/>
          <p:cNvSpPr/>
          <p:nvPr/>
        </p:nvSpPr>
        <p:spPr>
          <a:xfrm>
            <a:off x="1691680" y="1059582"/>
            <a:ext cx="4932761" cy="400110"/>
          </a:xfrm>
          <a:prstGeom prst="rect">
            <a:avLst/>
          </a:prstGeom>
        </p:spPr>
        <p:txBody>
          <a:bodyPr wrap="none">
            <a:spAutoFit/>
          </a:bodyPr>
          <a:lstStyle/>
          <a:p>
            <a:r>
              <a:rPr lang="pt-BR" sz="2000" b="1" cap="small" dirty="0">
                <a:solidFill>
                  <a:schemeClr val="accent6">
                    <a:lumMod val="75000"/>
                  </a:schemeClr>
                </a:solidFill>
                <a:latin typeface="Trebuchet MS" pitchFamily="34" charset="0"/>
                <a:cs typeface="Arial" pitchFamily="34" charset="0"/>
              </a:rPr>
              <a:t>Que pena! Essa não é a resposta correta! </a:t>
            </a:r>
          </a:p>
        </p:txBody>
      </p:sp>
      <p:sp>
        <p:nvSpPr>
          <p:cNvPr id="8" name="Retângulo 7">
            <a:hlinkClick r:id="rId2" action="ppaction://hlinksldjump"/>
          </p:cNvPr>
          <p:cNvSpPr/>
          <p:nvPr/>
        </p:nvSpPr>
        <p:spPr>
          <a:xfrm>
            <a:off x="6088048" y="3899832"/>
            <a:ext cx="2156360" cy="400110"/>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sz="2000" b="1" dirty="0"/>
              <a:t>Tente novamente!</a:t>
            </a:r>
            <a:endParaRPr lang="pt-BR" sz="2000" dirty="0"/>
          </a:p>
        </p:txBody>
      </p:sp>
      <p:sp>
        <p:nvSpPr>
          <p:cNvPr id="6" name="Retângulo 5"/>
          <p:cNvSpPr/>
          <p:nvPr/>
        </p:nvSpPr>
        <p:spPr>
          <a:xfrm>
            <a:off x="1259632" y="1563638"/>
            <a:ext cx="6984776" cy="2246769"/>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pt-BR" sz="2000" b="1" dirty="0"/>
          </a:p>
          <a:p>
            <a:r>
              <a:rPr lang="pt-BR" sz="2000" b="1" dirty="0"/>
              <a:t>Somente a máscara N95 ou PFF2 é efetiva para a proteção do profissional quando há transmissão de agentes infecciosos por meio de aerossóis, pois possui um filtro que permite a retenção de partículas muito pequenas advindas da contaminação ambiental pelo bacilo da tuberculose.</a:t>
            </a:r>
          </a:p>
          <a:p>
            <a:endParaRPr lang="pt-BR" sz="2000" dirty="0"/>
          </a:p>
        </p:txBody>
      </p:sp>
    </p:spTree>
    <p:extLst>
      <p:ext uri="{BB962C8B-B14F-4D97-AF65-F5344CB8AC3E}">
        <p14:creationId xmlns:p14="http://schemas.microsoft.com/office/powerpoint/2010/main" val="1598494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
        <p:nvSpPr>
          <p:cNvPr id="16" name="Retângulo 15"/>
          <p:cNvSpPr/>
          <p:nvPr/>
        </p:nvSpPr>
        <p:spPr>
          <a:xfrm>
            <a:off x="971600" y="1342965"/>
            <a:ext cx="7200800" cy="2092881"/>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pt-BR" sz="2000" b="1" dirty="0"/>
          </a:p>
          <a:p>
            <a:r>
              <a:rPr lang="pt-BR" sz="2000" b="1" dirty="0"/>
              <a:t>O indivíduo com tuberculose pulmonar ou laríngea é considerado como </a:t>
            </a:r>
            <a:r>
              <a:rPr lang="pt-BR" sz="2000" b="1" dirty="0" err="1"/>
              <a:t>bacilífero</a:t>
            </a:r>
            <a:r>
              <a:rPr lang="pt-BR" sz="2000" b="1" dirty="0"/>
              <a:t> até pelo menos 15 dias do início do tratamento efetivo. </a:t>
            </a:r>
          </a:p>
          <a:p>
            <a:r>
              <a:rPr lang="pt-BR" sz="2000" b="1" dirty="0"/>
              <a:t>Caso apresente melhora clínica após este período, é considerado como não estando mais em fase de transmissibilidade. </a:t>
            </a:r>
          </a:p>
          <a:p>
            <a:endParaRPr lang="pt-BR" sz="1000" dirty="0"/>
          </a:p>
        </p:txBody>
      </p:sp>
      <p:sp>
        <p:nvSpPr>
          <p:cNvPr id="6" name="Retângulo 5">
            <a:hlinkClick r:id="rId2" action="ppaction://hlinksldjump"/>
          </p:cNvPr>
          <p:cNvSpPr/>
          <p:nvPr/>
        </p:nvSpPr>
        <p:spPr>
          <a:xfrm>
            <a:off x="6051229" y="3539792"/>
            <a:ext cx="2156360" cy="400110"/>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sz="2000" b="1" dirty="0"/>
              <a:t>Tente novamente!</a:t>
            </a:r>
            <a:endParaRPr lang="pt-BR" sz="2000" dirty="0"/>
          </a:p>
        </p:txBody>
      </p:sp>
      <p:sp>
        <p:nvSpPr>
          <p:cNvPr id="9" name="Retângulo 8"/>
          <p:cNvSpPr/>
          <p:nvPr/>
        </p:nvSpPr>
        <p:spPr>
          <a:xfrm>
            <a:off x="1691680" y="843558"/>
            <a:ext cx="4932761" cy="400110"/>
          </a:xfrm>
          <a:prstGeom prst="rect">
            <a:avLst/>
          </a:prstGeom>
        </p:spPr>
        <p:txBody>
          <a:bodyPr wrap="none">
            <a:spAutoFit/>
          </a:bodyPr>
          <a:lstStyle/>
          <a:p>
            <a:r>
              <a:rPr lang="pt-BR" sz="2000" b="1" cap="small" dirty="0">
                <a:solidFill>
                  <a:schemeClr val="accent6">
                    <a:lumMod val="75000"/>
                  </a:schemeClr>
                </a:solidFill>
                <a:latin typeface="Trebuchet MS" pitchFamily="34" charset="0"/>
                <a:cs typeface="Arial" pitchFamily="34" charset="0"/>
              </a:rPr>
              <a:t>Que pena! Essa não é a resposta correta! </a:t>
            </a:r>
          </a:p>
        </p:txBody>
      </p:sp>
    </p:spTree>
    <p:extLst>
      <p:ext uri="{BB962C8B-B14F-4D97-AF65-F5344CB8AC3E}">
        <p14:creationId xmlns:p14="http://schemas.microsoft.com/office/powerpoint/2010/main" val="349101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
        <p:nvSpPr>
          <p:cNvPr id="16" name="Retângulo 15"/>
          <p:cNvSpPr/>
          <p:nvPr/>
        </p:nvSpPr>
        <p:spPr>
          <a:xfrm>
            <a:off x="1187624" y="1563638"/>
            <a:ext cx="6768752" cy="2400657"/>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pt-BR" sz="2000" b="1" dirty="0"/>
          </a:p>
          <a:p>
            <a:r>
              <a:rPr lang="pt-BR" sz="2000" b="1" dirty="0"/>
              <a:t>O usuário com tuberculose pulmonar ou laríngea é considerado como </a:t>
            </a:r>
            <a:r>
              <a:rPr lang="pt-BR" sz="2000" b="1" dirty="0" err="1"/>
              <a:t>bacilífero</a:t>
            </a:r>
            <a:r>
              <a:rPr lang="pt-BR" sz="2000" b="1" dirty="0"/>
              <a:t> até pelo menos 15 dias do início do tratamento efetivo. </a:t>
            </a:r>
          </a:p>
          <a:p>
            <a:r>
              <a:rPr lang="pt-BR" sz="2000" b="1" dirty="0"/>
              <a:t>Somente a máscara N95 ou PFF2 é efetiva para a proteção do profissional quando há transmissão de agentes infecciosos por meio de aerossóis.</a:t>
            </a:r>
          </a:p>
          <a:p>
            <a:endParaRPr lang="pt-BR" sz="1000" dirty="0"/>
          </a:p>
        </p:txBody>
      </p:sp>
      <p:sp>
        <p:nvSpPr>
          <p:cNvPr id="6" name="Retângulo 5">
            <a:hlinkClick r:id="rId2" action="ppaction://hlinksldjump"/>
          </p:cNvPr>
          <p:cNvSpPr/>
          <p:nvPr/>
        </p:nvSpPr>
        <p:spPr>
          <a:xfrm>
            <a:off x="4782109" y="4043848"/>
            <a:ext cx="3174267" cy="400110"/>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pt-BR" sz="2000" b="1" dirty="0"/>
              <a:t>Clique aqui para continuar!</a:t>
            </a:r>
            <a:endParaRPr lang="pt-BR" sz="2000" dirty="0"/>
          </a:p>
        </p:txBody>
      </p:sp>
      <p:sp>
        <p:nvSpPr>
          <p:cNvPr id="9" name="Retângulo 8"/>
          <p:cNvSpPr/>
          <p:nvPr/>
        </p:nvSpPr>
        <p:spPr>
          <a:xfrm>
            <a:off x="1680934" y="899597"/>
            <a:ext cx="3070071" cy="400110"/>
          </a:xfrm>
          <a:prstGeom prst="rect">
            <a:avLst/>
          </a:prstGeom>
        </p:spPr>
        <p:txBody>
          <a:bodyPr wrap="none">
            <a:spAutoFit/>
          </a:bodyPr>
          <a:lstStyle/>
          <a:p>
            <a:r>
              <a:rPr lang="pt-BR" sz="2000" b="1" cap="small" dirty="0">
                <a:solidFill>
                  <a:schemeClr val="accent6">
                    <a:lumMod val="75000"/>
                  </a:schemeClr>
                </a:solidFill>
                <a:latin typeface="Trebuchet MS" pitchFamily="34" charset="0"/>
                <a:cs typeface="Arial" pitchFamily="34" charset="0"/>
              </a:rPr>
              <a:t>Parabéns! Você acertou! </a:t>
            </a:r>
          </a:p>
        </p:txBody>
      </p:sp>
    </p:spTree>
    <p:extLst>
      <p:ext uri="{BB962C8B-B14F-4D97-AF65-F5344CB8AC3E}">
        <p14:creationId xmlns:p14="http://schemas.microsoft.com/office/powerpoint/2010/main" val="3367746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istofoli.com/biosseguranca/wp-content/uploads/2012/10/Dia-internacional-de-lavagem-das-m%C3%A3o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147814"/>
            <a:ext cx="3002587" cy="11411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tângulo 1"/>
          <p:cNvSpPr/>
          <p:nvPr/>
        </p:nvSpPr>
        <p:spPr>
          <a:xfrm>
            <a:off x="1698560" y="771550"/>
            <a:ext cx="1260281" cy="369332"/>
          </a:xfrm>
          <a:prstGeom prst="rect">
            <a:avLst/>
          </a:prstGeom>
        </p:spPr>
        <p:txBody>
          <a:bodyPr wrap="none">
            <a:spAutoFit/>
          </a:bodyPr>
          <a:lstStyle/>
          <a:p>
            <a:r>
              <a:rPr lang="pt-BR" sz="1800" b="1" cap="small" dirty="0">
                <a:solidFill>
                  <a:schemeClr val="bg1">
                    <a:lumMod val="50000"/>
                  </a:schemeClr>
                </a:solidFill>
                <a:latin typeface="Trebuchet MS" pitchFamily="34" charset="0"/>
                <a:cs typeface="Arial" pitchFamily="34" charset="0"/>
              </a:rPr>
              <a:t>Conclusão</a:t>
            </a:r>
            <a:endParaRPr lang="pt-BR" sz="1800" dirty="0">
              <a:solidFill>
                <a:schemeClr val="bg1">
                  <a:lumMod val="50000"/>
                </a:schemeClr>
              </a:solidFill>
            </a:endParaRPr>
          </a:p>
        </p:txBody>
      </p:sp>
      <p:sp>
        <p:nvSpPr>
          <p:cNvPr id="15"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dirty="0">
                <a:solidFill>
                  <a:schemeClr val="bg1"/>
                </a:solidFill>
              </a:rPr>
              <a:t>PRECAUÇÕES PARA A TRANSMISSÃO DE MICRORGANISMOS NA ATENÇÃO PRIMÁRIA EM SAÚDE </a:t>
            </a:r>
          </a:p>
        </p:txBody>
      </p:sp>
      <p:sp>
        <p:nvSpPr>
          <p:cNvPr id="17" name="Retângulo 16"/>
          <p:cNvSpPr/>
          <p:nvPr/>
        </p:nvSpPr>
        <p:spPr>
          <a:xfrm>
            <a:off x="1979712" y="1434138"/>
            <a:ext cx="5904656"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14300" lvl="0" algn="ctr">
              <a:lnSpc>
                <a:spcPct val="150000"/>
              </a:lnSpc>
              <a:buClr>
                <a:srgbClr val="1C4587"/>
              </a:buClr>
              <a:buSzPct val="100000"/>
            </a:pPr>
            <a:r>
              <a:rPr lang="pt-BR" sz="1600" dirty="0">
                <a:solidFill>
                  <a:schemeClr val="tx1"/>
                </a:solidFill>
              </a:rPr>
              <a:t>A presente Web Quest é de caráter educativo, com a qual se espera ter contribuído com sua sensibilização e orientação sobre a importância da adoção de boas práticas para prevenção de transmissão de microrganismos na APS!</a:t>
            </a:r>
          </a:p>
        </p:txBody>
      </p:sp>
      <p:sp>
        <p:nvSpPr>
          <p:cNvPr id="14" name="Divisa 19">
            <a:hlinkClick r:id="rId3" action="ppaction://hlinksldjump"/>
          </p:cNvPr>
          <p:cNvSpPr/>
          <p:nvPr/>
        </p:nvSpPr>
        <p:spPr>
          <a:xfrm>
            <a:off x="8388424" y="4731990"/>
            <a:ext cx="576064" cy="287992"/>
          </a:xfrm>
          <a:prstGeom prst="chevron">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16" name="Retângulo 15"/>
          <p:cNvSpPr/>
          <p:nvPr/>
        </p:nvSpPr>
        <p:spPr>
          <a:xfrm>
            <a:off x="107504" y="7715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18" name="Retângulo 17"/>
          <p:cNvSpPr/>
          <p:nvPr/>
        </p:nvSpPr>
        <p:spPr>
          <a:xfrm>
            <a:off x="107504" y="1138078"/>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22" name="Retângulo 21"/>
          <p:cNvSpPr/>
          <p:nvPr/>
        </p:nvSpPr>
        <p:spPr>
          <a:xfrm>
            <a:off x="107504" y="220779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23" name="Retângulo 22"/>
          <p:cNvSpPr/>
          <p:nvPr/>
        </p:nvSpPr>
        <p:spPr>
          <a:xfrm>
            <a:off x="107504" y="25668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Avaliação</a:t>
            </a:r>
          </a:p>
        </p:txBody>
      </p:sp>
      <p:sp>
        <p:nvSpPr>
          <p:cNvPr id="28" name="Retângulo 27"/>
          <p:cNvSpPr/>
          <p:nvPr/>
        </p:nvSpPr>
        <p:spPr>
          <a:xfrm>
            <a:off x="107504" y="292591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40000"/>
                    <a:lumOff val="60000"/>
                  </a:schemeClr>
                </a:solidFill>
              </a:rPr>
              <a:t>Conclusão</a:t>
            </a:r>
          </a:p>
        </p:txBody>
      </p:sp>
      <p:sp>
        <p:nvSpPr>
          <p:cNvPr id="29" name="Retângulo 28"/>
          <p:cNvSpPr/>
          <p:nvPr/>
        </p:nvSpPr>
        <p:spPr>
          <a:xfrm>
            <a:off x="107502" y="328497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Créditos</a:t>
            </a:r>
          </a:p>
        </p:txBody>
      </p:sp>
      <p:sp>
        <p:nvSpPr>
          <p:cNvPr id="30" name="Retângulo 29"/>
          <p:cNvSpPr/>
          <p:nvPr/>
        </p:nvSpPr>
        <p:spPr>
          <a:xfrm>
            <a:off x="107504" y="185167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Tarefa</a:t>
            </a:r>
          </a:p>
        </p:txBody>
      </p:sp>
      <p:sp>
        <p:nvSpPr>
          <p:cNvPr id="31" name="Retângulo 30"/>
          <p:cNvSpPr/>
          <p:nvPr/>
        </p:nvSpPr>
        <p:spPr>
          <a:xfrm>
            <a:off x="111240" y="149163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Tree>
    <p:extLst>
      <p:ext uri="{BB962C8B-B14F-4D97-AF65-F5344CB8AC3E}">
        <p14:creationId xmlns:p14="http://schemas.microsoft.com/office/powerpoint/2010/main" val="3945355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7740352" y="4731990"/>
            <a:ext cx="1188000" cy="288032"/>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sair</a:t>
            </a:r>
          </a:p>
        </p:txBody>
      </p:sp>
      <p:sp>
        <p:nvSpPr>
          <p:cNvPr id="18"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dirty="0">
                <a:solidFill>
                  <a:schemeClr val="bg1"/>
                </a:solidFill>
              </a:rPr>
              <a:t>PRECAUÇÕES PARA A TRANSMISSÃO DE MICRORGANISMOS NA ATENÇÃO PRIMÁRIA EM SAÚDE ]</a:t>
            </a:r>
          </a:p>
        </p:txBody>
      </p:sp>
      <p:sp>
        <p:nvSpPr>
          <p:cNvPr id="19" name="Retângulo 18"/>
          <p:cNvSpPr/>
          <p:nvPr/>
        </p:nvSpPr>
        <p:spPr>
          <a:xfrm>
            <a:off x="1594800" y="770400"/>
            <a:ext cx="7200000" cy="1661993"/>
          </a:xfrm>
          <a:prstGeom prst="rect">
            <a:avLst/>
          </a:prstGeom>
        </p:spPr>
        <p:txBody>
          <a:bodyPr wrap="square">
            <a:spAutoFit/>
          </a:bodyPr>
          <a:lstStyle/>
          <a:p>
            <a:pPr algn="just"/>
            <a:r>
              <a:rPr lang="pt-BR" sz="1800" b="1" cap="small" dirty="0">
                <a:solidFill>
                  <a:schemeClr val="bg1">
                    <a:lumMod val="50000"/>
                  </a:schemeClr>
                </a:solidFill>
                <a:latin typeface="Trebuchet MS" pitchFamily="34" charset="0"/>
                <a:cs typeface="Arial" pitchFamily="34" charset="0"/>
              </a:rPr>
              <a:t>Créditos</a:t>
            </a:r>
          </a:p>
          <a:p>
            <a:pPr algn="just"/>
            <a:endParaRPr lang="pt-BR" dirty="0">
              <a:solidFill>
                <a:schemeClr val="tx1"/>
              </a:solidFill>
            </a:endParaRPr>
          </a:p>
          <a:p>
            <a:pPr algn="just"/>
            <a:r>
              <a:rPr lang="pt-BR" dirty="0">
                <a:solidFill>
                  <a:schemeClr val="tx1"/>
                </a:solidFill>
              </a:rPr>
              <a:t>Web Quest de curta duração, desenvolvida como parte do </a:t>
            </a:r>
          </a:p>
          <a:p>
            <a:pPr algn="just"/>
            <a:r>
              <a:rPr lang="pt-BR" dirty="0">
                <a:solidFill>
                  <a:schemeClr val="tx1"/>
                </a:solidFill>
              </a:rPr>
              <a:t>                                                                    Projeto FAPESP – Processo nº 2014/08663-1</a:t>
            </a:r>
          </a:p>
          <a:p>
            <a:pPr algn="just"/>
            <a:r>
              <a:rPr lang="pt-BR" b="1" dirty="0">
                <a:solidFill>
                  <a:schemeClr val="tx1"/>
                </a:solidFill>
              </a:rPr>
              <a:t>Público alvo: </a:t>
            </a:r>
            <a:r>
              <a:rPr lang="pt-BR" dirty="0">
                <a:solidFill>
                  <a:schemeClr val="tx1"/>
                </a:solidFill>
              </a:rPr>
              <a:t>profissionais de enfermagem da atenção primária em saúde.</a:t>
            </a:r>
          </a:p>
          <a:p>
            <a:pPr algn="just"/>
            <a:r>
              <a:rPr lang="pt-BR" b="1" dirty="0">
                <a:solidFill>
                  <a:schemeClr val="tx1"/>
                </a:solidFill>
              </a:rPr>
              <a:t>Data da criação: </a:t>
            </a:r>
            <a:r>
              <a:rPr lang="pt-BR" dirty="0">
                <a:solidFill>
                  <a:schemeClr val="tx1"/>
                </a:solidFill>
              </a:rPr>
              <a:t>Setembro/2016</a:t>
            </a:r>
          </a:p>
          <a:p>
            <a:pPr algn="just"/>
            <a:r>
              <a:rPr lang="pt-BR" dirty="0">
                <a:solidFill>
                  <a:schemeClr val="tx1"/>
                </a:solidFill>
              </a:rPr>
              <a:t>Universidade Federal de São Carlos</a:t>
            </a:r>
          </a:p>
        </p:txBody>
      </p:sp>
      <p:sp>
        <p:nvSpPr>
          <p:cNvPr id="2" name="Retângulo 1"/>
          <p:cNvSpPr/>
          <p:nvPr/>
        </p:nvSpPr>
        <p:spPr>
          <a:xfrm>
            <a:off x="1565991" y="2854991"/>
            <a:ext cx="3438057" cy="1815882"/>
          </a:xfrm>
          <a:prstGeom prst="rect">
            <a:avLst/>
          </a:prstGeom>
        </p:spPr>
        <p:txBody>
          <a:bodyPr wrap="square">
            <a:spAutoFit/>
          </a:bodyPr>
          <a:lstStyle/>
          <a:p>
            <a:r>
              <a:rPr lang="pt-BR" dirty="0">
                <a:solidFill>
                  <a:schemeClr val="tx1"/>
                </a:solidFill>
              </a:rPr>
              <a:t>Adriana Maria da Silva Felix – </a:t>
            </a:r>
            <a:r>
              <a:rPr lang="pt-BR" dirty="0" err="1">
                <a:solidFill>
                  <a:schemeClr val="tx1"/>
                </a:solidFill>
              </a:rPr>
              <a:t>HCor</a:t>
            </a:r>
            <a:endParaRPr lang="pt-BR" dirty="0">
              <a:solidFill>
                <a:schemeClr val="tx1"/>
              </a:solidFill>
            </a:endParaRPr>
          </a:p>
          <a:p>
            <a:r>
              <a:rPr lang="pt-BR" dirty="0">
                <a:solidFill>
                  <a:schemeClr val="tx1"/>
                </a:solidFill>
              </a:rPr>
              <a:t>Isis </a:t>
            </a:r>
            <a:r>
              <a:rPr lang="pt-BR" dirty="0" err="1">
                <a:solidFill>
                  <a:schemeClr val="tx1"/>
                </a:solidFill>
              </a:rPr>
              <a:t>Pienta</a:t>
            </a:r>
            <a:r>
              <a:rPr lang="pt-BR" dirty="0">
                <a:solidFill>
                  <a:schemeClr val="tx1"/>
                </a:solidFill>
              </a:rPr>
              <a:t> Batista Dias Passos - UFSCar</a:t>
            </a:r>
          </a:p>
          <a:p>
            <a:r>
              <a:rPr lang="pt-BR" dirty="0">
                <a:solidFill>
                  <a:schemeClr val="tx1"/>
                </a:solidFill>
              </a:rPr>
              <a:t>Julia </a:t>
            </a:r>
            <a:r>
              <a:rPr lang="pt-BR" dirty="0" err="1">
                <a:solidFill>
                  <a:schemeClr val="tx1"/>
                </a:solidFill>
              </a:rPr>
              <a:t>Yaeko</a:t>
            </a:r>
            <a:r>
              <a:rPr lang="pt-BR" dirty="0">
                <a:solidFill>
                  <a:schemeClr val="tx1"/>
                </a:solidFill>
              </a:rPr>
              <a:t> </a:t>
            </a:r>
            <a:r>
              <a:rPr lang="pt-BR" dirty="0" err="1">
                <a:solidFill>
                  <a:schemeClr val="tx1"/>
                </a:solidFill>
              </a:rPr>
              <a:t>Kawagoe</a:t>
            </a:r>
            <a:r>
              <a:rPr lang="pt-BR" dirty="0">
                <a:solidFill>
                  <a:schemeClr val="tx1"/>
                </a:solidFill>
              </a:rPr>
              <a:t> – FICSAE</a:t>
            </a:r>
          </a:p>
          <a:p>
            <a:r>
              <a:rPr lang="pt-BR" dirty="0">
                <a:solidFill>
                  <a:schemeClr val="tx1"/>
                </a:solidFill>
              </a:rPr>
              <a:t>Keila </a:t>
            </a:r>
            <a:r>
              <a:rPr lang="pt-BR" dirty="0" err="1">
                <a:solidFill>
                  <a:schemeClr val="tx1"/>
                </a:solidFill>
              </a:rPr>
              <a:t>Kiyomi</a:t>
            </a:r>
            <a:r>
              <a:rPr lang="pt-BR" dirty="0">
                <a:solidFill>
                  <a:schemeClr val="tx1"/>
                </a:solidFill>
              </a:rPr>
              <a:t> </a:t>
            </a:r>
            <a:r>
              <a:rPr lang="pt-BR" dirty="0" err="1">
                <a:solidFill>
                  <a:schemeClr val="tx1"/>
                </a:solidFill>
              </a:rPr>
              <a:t>Seki</a:t>
            </a:r>
            <a:r>
              <a:rPr lang="pt-BR" dirty="0">
                <a:solidFill>
                  <a:schemeClr val="tx1"/>
                </a:solidFill>
              </a:rPr>
              <a:t> –  EEUSP</a:t>
            </a:r>
          </a:p>
          <a:p>
            <a:r>
              <a:rPr lang="pt-BR" dirty="0">
                <a:solidFill>
                  <a:schemeClr val="tx1"/>
                </a:solidFill>
              </a:rPr>
              <a:t>Maria Clara </a:t>
            </a:r>
            <a:r>
              <a:rPr lang="pt-BR" dirty="0" err="1">
                <a:solidFill>
                  <a:schemeClr val="tx1"/>
                </a:solidFill>
              </a:rPr>
              <a:t>Padoveze</a:t>
            </a:r>
            <a:r>
              <a:rPr lang="pt-BR" dirty="0">
                <a:solidFill>
                  <a:schemeClr val="tx1"/>
                </a:solidFill>
              </a:rPr>
              <a:t> – EEUSP</a:t>
            </a:r>
          </a:p>
          <a:p>
            <a:r>
              <a:rPr lang="pt-BR" dirty="0">
                <a:solidFill>
                  <a:schemeClr val="tx1"/>
                </a:solidFill>
              </a:rPr>
              <a:t>Melissa </a:t>
            </a:r>
            <a:r>
              <a:rPr lang="pt-BR" dirty="0" err="1">
                <a:solidFill>
                  <a:schemeClr val="tx1"/>
                </a:solidFill>
              </a:rPr>
              <a:t>Basseto</a:t>
            </a:r>
            <a:r>
              <a:rPr lang="pt-BR" dirty="0">
                <a:solidFill>
                  <a:schemeClr val="tx1"/>
                </a:solidFill>
              </a:rPr>
              <a:t> – UFSCar</a:t>
            </a:r>
          </a:p>
          <a:p>
            <a:r>
              <a:rPr lang="pt-BR" dirty="0" err="1">
                <a:solidFill>
                  <a:schemeClr val="tx1"/>
                </a:solidFill>
              </a:rPr>
              <a:t>Michelli</a:t>
            </a:r>
            <a:r>
              <a:rPr lang="pt-BR" dirty="0">
                <a:solidFill>
                  <a:schemeClr val="tx1"/>
                </a:solidFill>
              </a:rPr>
              <a:t> </a:t>
            </a:r>
            <a:r>
              <a:rPr lang="pt-BR" dirty="0" err="1">
                <a:solidFill>
                  <a:schemeClr val="tx1"/>
                </a:solidFill>
              </a:rPr>
              <a:t>Sako</a:t>
            </a:r>
            <a:r>
              <a:rPr lang="pt-BR" dirty="0">
                <a:solidFill>
                  <a:schemeClr val="tx1"/>
                </a:solidFill>
              </a:rPr>
              <a:t> Pacheco - UFSCar</a:t>
            </a:r>
          </a:p>
          <a:p>
            <a:endParaRPr lang="pt-BR" dirty="0">
              <a:solidFill>
                <a:schemeClr val="tx1"/>
              </a:solidFill>
            </a:endParaRPr>
          </a:p>
        </p:txBody>
      </p:sp>
      <p:sp>
        <p:nvSpPr>
          <p:cNvPr id="3" name="Retângulo 2"/>
          <p:cNvSpPr/>
          <p:nvPr/>
        </p:nvSpPr>
        <p:spPr>
          <a:xfrm>
            <a:off x="5010441" y="2854991"/>
            <a:ext cx="4098063" cy="1384995"/>
          </a:xfrm>
          <a:prstGeom prst="rect">
            <a:avLst/>
          </a:prstGeom>
        </p:spPr>
        <p:txBody>
          <a:bodyPr wrap="square">
            <a:spAutoFit/>
          </a:bodyPr>
          <a:lstStyle/>
          <a:p>
            <a:r>
              <a:rPr lang="pt-BR" dirty="0" err="1">
                <a:solidFill>
                  <a:schemeClr val="tx1"/>
                </a:solidFill>
              </a:rPr>
              <a:t>Michely</a:t>
            </a:r>
            <a:r>
              <a:rPr lang="pt-BR" dirty="0">
                <a:solidFill>
                  <a:schemeClr val="tx1"/>
                </a:solidFill>
              </a:rPr>
              <a:t> Aparecida </a:t>
            </a:r>
            <a:r>
              <a:rPr lang="pt-BR" dirty="0" err="1">
                <a:solidFill>
                  <a:schemeClr val="tx1"/>
                </a:solidFill>
              </a:rPr>
              <a:t>Maroldi</a:t>
            </a:r>
            <a:r>
              <a:rPr lang="pt-BR" dirty="0">
                <a:solidFill>
                  <a:schemeClr val="tx1"/>
                </a:solidFill>
              </a:rPr>
              <a:t> - UFSCar</a:t>
            </a:r>
          </a:p>
          <a:p>
            <a:r>
              <a:rPr lang="pt-BR" dirty="0">
                <a:solidFill>
                  <a:schemeClr val="tx1"/>
                </a:solidFill>
              </a:rPr>
              <a:t>Priscila Gonçalves - FICSAE</a:t>
            </a:r>
          </a:p>
          <a:p>
            <a:r>
              <a:rPr lang="pt-BR" dirty="0">
                <a:solidFill>
                  <a:schemeClr val="tx1"/>
                </a:solidFill>
              </a:rPr>
              <a:t>Rosely </a:t>
            </a:r>
            <a:r>
              <a:rPr lang="pt-BR" dirty="0" err="1">
                <a:solidFill>
                  <a:schemeClr val="tx1"/>
                </a:solidFill>
              </a:rPr>
              <a:t>Moralez</a:t>
            </a:r>
            <a:r>
              <a:rPr lang="pt-BR" dirty="0">
                <a:solidFill>
                  <a:schemeClr val="tx1"/>
                </a:solidFill>
              </a:rPr>
              <a:t> de Figueiredo – UFSCar</a:t>
            </a:r>
          </a:p>
          <a:p>
            <a:r>
              <a:rPr lang="pt-BR" dirty="0">
                <a:solidFill>
                  <a:schemeClr val="tx1"/>
                </a:solidFill>
              </a:rPr>
              <a:t>Silvia Alice Ferreira - SES</a:t>
            </a:r>
          </a:p>
          <a:p>
            <a:r>
              <a:rPr lang="pt-BR" dirty="0">
                <a:solidFill>
                  <a:schemeClr val="tx1"/>
                </a:solidFill>
              </a:rPr>
              <a:t>Sílvia Helena Zem-Mascarenhas – UFSCar</a:t>
            </a:r>
          </a:p>
          <a:p>
            <a:r>
              <a:rPr lang="pt-BR" dirty="0">
                <a:solidFill>
                  <a:schemeClr val="tx1"/>
                </a:solidFill>
              </a:rPr>
              <a:t>Stephen </a:t>
            </a:r>
            <a:r>
              <a:rPr lang="pt-BR" dirty="0" err="1">
                <a:solidFill>
                  <a:schemeClr val="tx1"/>
                </a:solidFill>
              </a:rPr>
              <a:t>Timmons</a:t>
            </a:r>
            <a:r>
              <a:rPr lang="pt-BR" dirty="0">
                <a:solidFill>
                  <a:schemeClr val="tx1"/>
                </a:solidFill>
              </a:rPr>
              <a:t> – </a:t>
            </a:r>
            <a:r>
              <a:rPr lang="pt-BR" dirty="0" err="1">
                <a:solidFill>
                  <a:schemeClr val="tx1"/>
                </a:solidFill>
              </a:rPr>
              <a:t>Nothingham</a:t>
            </a:r>
            <a:r>
              <a:rPr lang="pt-BR" dirty="0">
                <a:solidFill>
                  <a:schemeClr val="tx1"/>
                </a:solidFill>
              </a:rPr>
              <a:t> </a:t>
            </a:r>
            <a:r>
              <a:rPr lang="pt-BR" dirty="0" err="1">
                <a:solidFill>
                  <a:schemeClr val="tx1"/>
                </a:solidFill>
              </a:rPr>
              <a:t>University</a:t>
            </a:r>
            <a:r>
              <a:rPr lang="pt-BR" dirty="0">
                <a:solidFill>
                  <a:schemeClr val="tx1"/>
                </a:solidFill>
              </a:rPr>
              <a:t> – UK</a:t>
            </a:r>
          </a:p>
        </p:txBody>
      </p:sp>
      <p:sp>
        <p:nvSpPr>
          <p:cNvPr id="4" name="Retângulo 3"/>
          <p:cNvSpPr/>
          <p:nvPr/>
        </p:nvSpPr>
        <p:spPr>
          <a:xfrm>
            <a:off x="4181382" y="2571750"/>
            <a:ext cx="1175322" cy="338554"/>
          </a:xfrm>
          <a:prstGeom prst="rect">
            <a:avLst/>
          </a:prstGeom>
        </p:spPr>
        <p:txBody>
          <a:bodyPr wrap="none">
            <a:spAutoFit/>
          </a:bodyPr>
          <a:lstStyle/>
          <a:p>
            <a:pPr algn="just"/>
            <a:r>
              <a:rPr lang="pt-BR" sz="1600" b="1" dirty="0">
                <a:solidFill>
                  <a:schemeClr val="accent6">
                    <a:lumMod val="75000"/>
                  </a:schemeClr>
                </a:solidFill>
              </a:rPr>
              <a:t>AUTORIA </a:t>
            </a:r>
          </a:p>
        </p:txBody>
      </p:sp>
      <p:sp>
        <p:nvSpPr>
          <p:cNvPr id="5" name="Retângulo 4"/>
          <p:cNvSpPr/>
          <p:nvPr/>
        </p:nvSpPr>
        <p:spPr>
          <a:xfrm>
            <a:off x="1594800" y="2854991"/>
            <a:ext cx="7441696" cy="166097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7" name="Retângulo 16"/>
          <p:cNvSpPr/>
          <p:nvPr/>
        </p:nvSpPr>
        <p:spPr>
          <a:xfrm>
            <a:off x="107504" y="7715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0" name="Retângulo 19"/>
          <p:cNvSpPr/>
          <p:nvPr/>
        </p:nvSpPr>
        <p:spPr>
          <a:xfrm>
            <a:off x="107504" y="1138078"/>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21" name="Retângulo 20"/>
          <p:cNvSpPr/>
          <p:nvPr/>
        </p:nvSpPr>
        <p:spPr>
          <a:xfrm>
            <a:off x="107504" y="220779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22" name="Retângulo 21"/>
          <p:cNvSpPr/>
          <p:nvPr/>
        </p:nvSpPr>
        <p:spPr>
          <a:xfrm>
            <a:off x="107504" y="25668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Avaliação</a:t>
            </a:r>
          </a:p>
        </p:txBody>
      </p:sp>
      <p:sp>
        <p:nvSpPr>
          <p:cNvPr id="23" name="Retângulo 22"/>
          <p:cNvSpPr/>
          <p:nvPr/>
        </p:nvSpPr>
        <p:spPr>
          <a:xfrm>
            <a:off x="107504" y="292591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Conclusão</a:t>
            </a:r>
          </a:p>
        </p:txBody>
      </p:sp>
      <p:sp>
        <p:nvSpPr>
          <p:cNvPr id="31" name="Retângulo 30"/>
          <p:cNvSpPr/>
          <p:nvPr/>
        </p:nvSpPr>
        <p:spPr>
          <a:xfrm>
            <a:off x="107502" y="328497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40000"/>
                    <a:lumOff val="60000"/>
                  </a:schemeClr>
                </a:solidFill>
              </a:rPr>
              <a:t>Créditos</a:t>
            </a:r>
          </a:p>
        </p:txBody>
      </p:sp>
      <p:sp>
        <p:nvSpPr>
          <p:cNvPr id="32" name="Retângulo 31"/>
          <p:cNvSpPr/>
          <p:nvPr/>
        </p:nvSpPr>
        <p:spPr>
          <a:xfrm>
            <a:off x="107504" y="185167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Tarefa</a:t>
            </a:r>
          </a:p>
        </p:txBody>
      </p:sp>
      <p:sp>
        <p:nvSpPr>
          <p:cNvPr id="33" name="Retângulo 32"/>
          <p:cNvSpPr/>
          <p:nvPr/>
        </p:nvSpPr>
        <p:spPr>
          <a:xfrm>
            <a:off x="111240" y="149163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Tree>
    <p:extLst>
      <p:ext uri="{BB962C8B-B14F-4D97-AF65-F5344CB8AC3E}">
        <p14:creationId xmlns:p14="http://schemas.microsoft.com/office/powerpoint/2010/main" val="2850750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547664" y="771550"/>
            <a:ext cx="7200000" cy="1015663"/>
          </a:xfrm>
          <a:prstGeom prst="rect">
            <a:avLst/>
          </a:prstGeom>
        </p:spPr>
        <p:txBody>
          <a:bodyPr wrap="square">
            <a:spAutoFit/>
          </a:bodyPr>
          <a:lstStyle/>
          <a:p>
            <a:pPr algn="just"/>
            <a:r>
              <a:rPr lang="pt-BR" sz="1800" b="1" cap="small" dirty="0">
                <a:solidFill>
                  <a:schemeClr val="bg1">
                    <a:lumMod val="50000"/>
                  </a:schemeClr>
                </a:solidFill>
                <a:latin typeface="Trebuchet MS" pitchFamily="34" charset="0"/>
                <a:cs typeface="Arial" pitchFamily="34" charset="0"/>
              </a:rPr>
              <a:t>Introdução</a:t>
            </a:r>
          </a:p>
          <a:p>
            <a:pPr algn="just"/>
            <a:endParaRPr lang="pt-BR" b="1" dirty="0">
              <a:solidFill>
                <a:schemeClr val="tx1"/>
              </a:solidFill>
            </a:endParaRPr>
          </a:p>
          <a:p>
            <a:pPr algn="just"/>
            <a:r>
              <a:rPr lang="pt-BR" dirty="0">
                <a:solidFill>
                  <a:schemeClr val="tx1"/>
                </a:solidFill>
              </a:rPr>
              <a:t>Você já pensou nos riscos a que está exposto no seu ambiente de trabalho durante suas atividades profissionais?</a:t>
            </a:r>
          </a:p>
        </p:txBody>
      </p:sp>
      <p:sp>
        <p:nvSpPr>
          <p:cNvPr id="15" name="Retângulo 14">
            <a:hlinkClick r:id="rId2" action="ppaction://hlinksldjump"/>
          </p:cNvPr>
          <p:cNvSpPr/>
          <p:nvPr/>
        </p:nvSpPr>
        <p:spPr>
          <a:xfrm>
            <a:off x="107504" y="4731990"/>
            <a:ext cx="1188000" cy="288032"/>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 name="Retângulo 1"/>
          <p:cNvSpPr/>
          <p:nvPr/>
        </p:nvSpPr>
        <p:spPr>
          <a:xfrm>
            <a:off x="4139952" y="2417280"/>
            <a:ext cx="4104456" cy="523220"/>
          </a:xfrm>
          <a:prstGeom prst="rec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pt-BR" dirty="0">
                <a:solidFill>
                  <a:schemeClr val="tx1"/>
                </a:solidFill>
                <a:latin typeface="Arial" panose="020B0604020202020204" pitchFamily="34" charset="0"/>
                <a:cs typeface="Arial" panose="020B0604020202020204" pitchFamily="34" charset="0"/>
              </a:rPr>
              <a:t>Esse curso irá abordar essa temática e ajudar você nessa reflexão!!!</a:t>
            </a:r>
          </a:p>
        </p:txBody>
      </p:sp>
      <p:sp>
        <p:nvSpPr>
          <p:cNvPr id="20" name="Divisa 19">
            <a:hlinkClick r:id="rId3" action="ppaction://hlinksldjump"/>
          </p:cNvPr>
          <p:cNvSpPr/>
          <p:nvPr/>
        </p:nvSpPr>
        <p:spPr>
          <a:xfrm>
            <a:off x="8388424" y="4731990"/>
            <a:ext cx="576064" cy="287992"/>
          </a:xfrm>
          <a:prstGeom prst="chevron">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18"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dirty="0">
                <a:solidFill>
                  <a:schemeClr val="bg1"/>
                </a:solidFill>
              </a:rPr>
              <a:t>PRECAUÇÕES PARA A TRANSMISSÃO DE MICRORGANISMOS NA ATENÇÃO PRIMÁRIA EM SAÚDE </a:t>
            </a:r>
          </a:p>
        </p:txBody>
      </p:sp>
      <p:sp>
        <p:nvSpPr>
          <p:cNvPr id="19" name="Retângulo 18"/>
          <p:cNvSpPr/>
          <p:nvPr/>
        </p:nvSpPr>
        <p:spPr>
          <a:xfrm>
            <a:off x="3607647" y="3284969"/>
            <a:ext cx="2393604" cy="307777"/>
          </a:xfrm>
          <a:prstGeom prst="rect">
            <a:avLst/>
          </a:prstGeom>
        </p:spPr>
        <p:txBody>
          <a:bodyPr wrap="none">
            <a:spAutoFit/>
          </a:bodyPr>
          <a:lstStyle/>
          <a:p>
            <a:r>
              <a:rPr lang="pt-BR" dirty="0">
                <a:solidFill>
                  <a:schemeClr val="tx1"/>
                </a:solidFill>
              </a:rPr>
              <a:t>Você está iniciando o Tema</a:t>
            </a:r>
          </a:p>
        </p:txBody>
      </p:sp>
      <p:sp>
        <p:nvSpPr>
          <p:cNvPr id="21" name="Retângulo de cantos arredondados 20">
            <a:hlinkClick r:id="rId3" action="ppaction://hlinksldjump"/>
          </p:cNvPr>
          <p:cNvSpPr/>
          <p:nvPr/>
        </p:nvSpPr>
        <p:spPr>
          <a:xfrm>
            <a:off x="3995936" y="3705816"/>
            <a:ext cx="4392488" cy="442674"/>
          </a:xfrm>
          <a:prstGeom prst="round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pt-BR" sz="2000" b="1" dirty="0">
                <a:solidFill>
                  <a:schemeClr val="tx2">
                    <a:lumMod val="40000"/>
                    <a:lumOff val="60000"/>
                  </a:schemeClr>
                </a:solidFill>
              </a:rPr>
              <a:t>Uso de Máscara e Etiqueta da Tosse</a:t>
            </a:r>
          </a:p>
        </p:txBody>
      </p:sp>
      <p:sp>
        <p:nvSpPr>
          <p:cNvPr id="6" name="Retângulo 5"/>
          <p:cNvSpPr/>
          <p:nvPr/>
        </p:nvSpPr>
        <p:spPr>
          <a:xfrm>
            <a:off x="3602742" y="1948358"/>
            <a:ext cx="4203395" cy="307777"/>
          </a:xfrm>
          <a:prstGeom prst="rect">
            <a:avLst/>
          </a:prstGeom>
        </p:spPr>
        <p:txBody>
          <a:bodyPr wrap="none">
            <a:spAutoFit/>
          </a:bodyPr>
          <a:lstStyle/>
          <a:p>
            <a:pPr algn="just"/>
            <a:r>
              <a:rPr lang="pt-BR" dirty="0">
                <a:solidFill>
                  <a:schemeClr val="tx1"/>
                </a:solidFill>
              </a:rPr>
              <a:t>Convidamos você a fazer uma reflexão sobre isso!</a:t>
            </a:r>
          </a:p>
        </p:txBody>
      </p:sp>
      <p:sp>
        <p:nvSpPr>
          <p:cNvPr id="23" name="Retângulo 22"/>
          <p:cNvSpPr/>
          <p:nvPr/>
        </p:nvSpPr>
        <p:spPr>
          <a:xfrm>
            <a:off x="107504" y="7715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4" name="Retângulo 23"/>
          <p:cNvSpPr/>
          <p:nvPr/>
        </p:nvSpPr>
        <p:spPr>
          <a:xfrm>
            <a:off x="107504" y="1138078"/>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40000"/>
                    <a:lumOff val="60000"/>
                  </a:schemeClr>
                </a:solidFill>
                <a:latin typeface="+mn-lt"/>
                <a:ea typeface="+mn-ea"/>
                <a:cs typeface="+mn-cs"/>
              </a:rPr>
              <a:t>Introdução</a:t>
            </a:r>
          </a:p>
        </p:txBody>
      </p:sp>
      <p:sp>
        <p:nvSpPr>
          <p:cNvPr id="25" name="Retângulo 24"/>
          <p:cNvSpPr/>
          <p:nvPr/>
        </p:nvSpPr>
        <p:spPr>
          <a:xfrm>
            <a:off x="107504" y="220779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26" name="Retângulo 25"/>
          <p:cNvSpPr/>
          <p:nvPr/>
        </p:nvSpPr>
        <p:spPr>
          <a:xfrm>
            <a:off x="107504" y="25668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Avaliação</a:t>
            </a:r>
          </a:p>
        </p:txBody>
      </p:sp>
      <p:sp>
        <p:nvSpPr>
          <p:cNvPr id="27" name="Retângulo 26"/>
          <p:cNvSpPr/>
          <p:nvPr/>
        </p:nvSpPr>
        <p:spPr>
          <a:xfrm>
            <a:off x="107504" y="292591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Conclusão</a:t>
            </a:r>
          </a:p>
        </p:txBody>
      </p:sp>
      <p:sp>
        <p:nvSpPr>
          <p:cNvPr id="28" name="Retângulo 27"/>
          <p:cNvSpPr/>
          <p:nvPr/>
        </p:nvSpPr>
        <p:spPr>
          <a:xfrm>
            <a:off x="107502" y="328497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Créditos</a:t>
            </a:r>
          </a:p>
        </p:txBody>
      </p:sp>
      <p:sp>
        <p:nvSpPr>
          <p:cNvPr id="29" name="Retângulo 28"/>
          <p:cNvSpPr/>
          <p:nvPr/>
        </p:nvSpPr>
        <p:spPr>
          <a:xfrm>
            <a:off x="107504" y="185167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Tarefa</a:t>
            </a:r>
          </a:p>
        </p:txBody>
      </p:sp>
      <p:sp>
        <p:nvSpPr>
          <p:cNvPr id="30" name="Retângulo 29"/>
          <p:cNvSpPr/>
          <p:nvPr/>
        </p:nvSpPr>
        <p:spPr>
          <a:xfrm>
            <a:off x="111240" y="149163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3" name="AutoShape 2" descr="Resultado de imagem para interrogação ver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4099" name="Picture 3"/>
          <p:cNvPicPr>
            <a:picLocks noChangeAspect="1" noChangeArrowheads="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1907704" y="2042992"/>
            <a:ext cx="1517103" cy="247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6202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692480" y="1119971"/>
            <a:ext cx="7055984" cy="3062377"/>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400"/>
              </a:spcAft>
            </a:pPr>
            <a:endParaRPr lang="pt-BR" sz="900" dirty="0">
              <a:solidFill>
                <a:schemeClr val="tx1"/>
              </a:solidFill>
            </a:endParaRPr>
          </a:p>
          <a:p>
            <a:pPr>
              <a:spcAft>
                <a:spcPts val="400"/>
              </a:spcAft>
            </a:pPr>
            <a:r>
              <a:rPr lang="pt-BR" dirty="0">
                <a:solidFill>
                  <a:schemeClr val="tx1"/>
                </a:solidFill>
              </a:rPr>
              <a:t>A utilização de máscara visa proteger o profissional de exposição à material biológico e também a reduzir a dispersão dos patógenos no ambiente.</a:t>
            </a:r>
          </a:p>
          <a:p>
            <a:pPr>
              <a:spcAft>
                <a:spcPts val="400"/>
              </a:spcAft>
            </a:pPr>
            <a:r>
              <a:rPr lang="pt-BR" dirty="0">
                <a:solidFill>
                  <a:schemeClr val="tx1"/>
                </a:solidFill>
              </a:rPr>
              <a:t>Há dois tipos de máscaras disponíveis, a máscara comum e o respirador (PFF2/N95), cada uma com indicações específicas e bem definidas.</a:t>
            </a:r>
          </a:p>
          <a:p>
            <a:pPr>
              <a:spcAft>
                <a:spcPts val="400"/>
              </a:spcAft>
            </a:pPr>
            <a:endParaRPr lang="pt-BR" dirty="0">
              <a:solidFill>
                <a:schemeClr val="tx1"/>
              </a:solidFill>
            </a:endParaRPr>
          </a:p>
          <a:p>
            <a:pPr>
              <a:spcAft>
                <a:spcPts val="400"/>
              </a:spcAft>
            </a:pPr>
            <a:r>
              <a:rPr lang="pt-BR" dirty="0">
                <a:solidFill>
                  <a:schemeClr val="tx1"/>
                </a:solidFill>
              </a:rPr>
              <a:t>Para realizar as atividades desta </a:t>
            </a:r>
            <a:r>
              <a:rPr lang="pt-BR" dirty="0" err="1">
                <a:solidFill>
                  <a:schemeClr val="tx1"/>
                </a:solidFill>
              </a:rPr>
              <a:t>webquest</a:t>
            </a:r>
            <a:r>
              <a:rPr lang="pt-BR" dirty="0">
                <a:solidFill>
                  <a:schemeClr val="tx1"/>
                </a:solidFill>
              </a:rPr>
              <a:t> você deve refletir acerca das seguintes questões:</a:t>
            </a:r>
          </a:p>
          <a:p>
            <a:pPr>
              <a:spcAft>
                <a:spcPts val="400"/>
              </a:spcAft>
            </a:pPr>
            <a:endParaRPr lang="pt-BR" dirty="0">
              <a:solidFill>
                <a:schemeClr val="tx1"/>
              </a:solidFill>
            </a:endParaRPr>
          </a:p>
          <a:p>
            <a:pPr marL="285750" lvl="0" indent="-14288">
              <a:spcAft>
                <a:spcPts val="400"/>
              </a:spcAft>
              <a:buFont typeface="Wingdings" panose="05000000000000000000" pitchFamily="2" charset="2"/>
              <a:buChar char="ü"/>
            </a:pPr>
            <a:r>
              <a:rPr lang="pt-BR" dirty="0">
                <a:solidFill>
                  <a:schemeClr val="tx1"/>
                </a:solidFill>
              </a:rPr>
              <a:t>Em que situações se deve utilizar cada um dos tipos de máscaras existentes?</a:t>
            </a:r>
          </a:p>
          <a:p>
            <a:pPr marL="285750" lvl="0" indent="-14288">
              <a:spcAft>
                <a:spcPts val="400"/>
              </a:spcAft>
              <a:buFont typeface="Wingdings" panose="05000000000000000000" pitchFamily="2" charset="2"/>
              <a:buChar char="ü"/>
            </a:pPr>
            <a:r>
              <a:rPr lang="pt-BR" dirty="0">
                <a:solidFill>
                  <a:schemeClr val="tx1"/>
                </a:solidFill>
              </a:rPr>
              <a:t>Como dever ocorrer o uso de máscaras na visitas domiciliares?</a:t>
            </a:r>
          </a:p>
          <a:p>
            <a:pPr marL="285750" lvl="0" indent="-14288">
              <a:spcAft>
                <a:spcPts val="400"/>
              </a:spcAft>
              <a:buFont typeface="Wingdings" panose="05000000000000000000" pitchFamily="2" charset="2"/>
              <a:buChar char="ü"/>
            </a:pPr>
            <a:r>
              <a:rPr lang="pt-BR" dirty="0">
                <a:solidFill>
                  <a:schemeClr val="tx1"/>
                </a:solidFill>
              </a:rPr>
              <a:t>Como pode ser implementada a etiqueta da tosse na APS? </a:t>
            </a:r>
          </a:p>
          <a:p>
            <a:pPr marL="1073150" lvl="1" algn="just"/>
            <a:endParaRPr lang="pt-BR" dirty="0">
              <a:solidFill>
                <a:schemeClr val="tx1"/>
              </a:solidFill>
            </a:endParaRPr>
          </a:p>
        </p:txBody>
      </p:sp>
      <p:sp>
        <p:nvSpPr>
          <p:cNvPr id="17" name="Retângulo 16"/>
          <p:cNvSpPr/>
          <p:nvPr/>
        </p:nvSpPr>
        <p:spPr>
          <a:xfrm>
            <a:off x="1619672" y="627534"/>
            <a:ext cx="1099981" cy="369332"/>
          </a:xfrm>
          <a:prstGeom prst="rect">
            <a:avLst/>
          </a:prstGeom>
        </p:spPr>
        <p:txBody>
          <a:bodyPr wrap="none">
            <a:spAutoFit/>
          </a:bodyPr>
          <a:lstStyle/>
          <a:p>
            <a:r>
              <a:rPr lang="pt-BR" sz="1800" b="1" cap="small" dirty="0">
                <a:solidFill>
                  <a:schemeClr val="bg1">
                    <a:lumMod val="50000"/>
                  </a:schemeClr>
                </a:solidFill>
                <a:latin typeface="Trebuchet MS" pitchFamily="34" charset="0"/>
                <a:cs typeface="Arial" pitchFamily="34" charset="0"/>
              </a:rPr>
              <a:t>Processo</a:t>
            </a:r>
            <a:endParaRPr lang="pt-BR" sz="1800" dirty="0">
              <a:solidFill>
                <a:schemeClr val="bg1">
                  <a:lumMod val="50000"/>
                </a:schemeClr>
              </a:solidFill>
            </a:endParaRPr>
          </a:p>
        </p:txBody>
      </p:sp>
      <p:sp>
        <p:nvSpPr>
          <p:cNvPr id="16"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dirty="0">
                <a:solidFill>
                  <a:schemeClr val="bg1"/>
                </a:solidFill>
              </a:rPr>
              <a:t>PRECAUÇÕES PARA A TRANSMISSÃO DE MICRORGANISMOS NA ATENÇÃO PRIMÁRIA EM SAÚDE </a:t>
            </a:r>
          </a:p>
        </p:txBody>
      </p:sp>
      <p:sp>
        <p:nvSpPr>
          <p:cNvPr id="14" name="Retângulo 13">
            <a:hlinkClick r:id="rId2" action="ppaction://hlinksldjump"/>
          </p:cNvPr>
          <p:cNvSpPr/>
          <p:nvPr/>
        </p:nvSpPr>
        <p:spPr>
          <a:xfrm>
            <a:off x="107504" y="4731990"/>
            <a:ext cx="1188000" cy="288032"/>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15" name="Divisa 19">
            <a:hlinkClick r:id="rId3" action="ppaction://hlinksldjump"/>
          </p:cNvPr>
          <p:cNvSpPr/>
          <p:nvPr/>
        </p:nvSpPr>
        <p:spPr>
          <a:xfrm>
            <a:off x="8388424" y="4731990"/>
            <a:ext cx="576064" cy="287992"/>
          </a:xfrm>
          <a:prstGeom prst="chevron">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19" name="Retângulo 18"/>
          <p:cNvSpPr/>
          <p:nvPr/>
        </p:nvSpPr>
        <p:spPr>
          <a:xfrm>
            <a:off x="107504" y="7715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0" name="Retângulo 19"/>
          <p:cNvSpPr/>
          <p:nvPr/>
        </p:nvSpPr>
        <p:spPr>
          <a:xfrm>
            <a:off x="107504" y="1138078"/>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21" name="Retângulo 20"/>
          <p:cNvSpPr/>
          <p:nvPr/>
        </p:nvSpPr>
        <p:spPr>
          <a:xfrm>
            <a:off x="107504" y="220779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22" name="Retângulo 21"/>
          <p:cNvSpPr/>
          <p:nvPr/>
        </p:nvSpPr>
        <p:spPr>
          <a:xfrm>
            <a:off x="107504" y="25668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Avaliação</a:t>
            </a:r>
          </a:p>
        </p:txBody>
      </p:sp>
      <p:sp>
        <p:nvSpPr>
          <p:cNvPr id="23" name="Retângulo 22"/>
          <p:cNvSpPr/>
          <p:nvPr/>
        </p:nvSpPr>
        <p:spPr>
          <a:xfrm>
            <a:off x="107504" y="292591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Conclusão</a:t>
            </a:r>
          </a:p>
        </p:txBody>
      </p:sp>
      <p:sp>
        <p:nvSpPr>
          <p:cNvPr id="24" name="Retângulo 23"/>
          <p:cNvSpPr/>
          <p:nvPr/>
        </p:nvSpPr>
        <p:spPr>
          <a:xfrm>
            <a:off x="107502" y="328497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Créditos</a:t>
            </a:r>
          </a:p>
        </p:txBody>
      </p:sp>
      <p:sp>
        <p:nvSpPr>
          <p:cNvPr id="27" name="Retângulo 26"/>
          <p:cNvSpPr/>
          <p:nvPr/>
        </p:nvSpPr>
        <p:spPr>
          <a:xfrm>
            <a:off x="107504" y="185167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Tarefa</a:t>
            </a:r>
          </a:p>
        </p:txBody>
      </p:sp>
      <p:sp>
        <p:nvSpPr>
          <p:cNvPr id="28" name="Retângulo 27"/>
          <p:cNvSpPr/>
          <p:nvPr/>
        </p:nvSpPr>
        <p:spPr>
          <a:xfrm>
            <a:off x="111240" y="149163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40000"/>
                    <a:lumOff val="60000"/>
                  </a:schemeClr>
                </a:solidFill>
                <a:latin typeface="+mn-lt"/>
                <a:ea typeface="+mn-ea"/>
                <a:cs typeface="+mn-cs"/>
              </a:rPr>
              <a:t>Processo</a:t>
            </a:r>
          </a:p>
        </p:txBody>
      </p:sp>
    </p:spTree>
    <p:extLst>
      <p:ext uri="{BB962C8B-B14F-4D97-AF65-F5344CB8AC3E}">
        <p14:creationId xmlns:p14="http://schemas.microsoft.com/office/powerpoint/2010/main" val="2807832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bg1"/>
                </a:solidFill>
              </a:rPr>
              <a:t>voltar</a:t>
            </a:r>
          </a:p>
        </p:txBody>
      </p:sp>
      <p:sp>
        <p:nvSpPr>
          <p:cNvPr id="2" name="Retângulo 1"/>
          <p:cNvSpPr/>
          <p:nvPr/>
        </p:nvSpPr>
        <p:spPr>
          <a:xfrm>
            <a:off x="1619672" y="771550"/>
            <a:ext cx="885179" cy="369332"/>
          </a:xfrm>
          <a:prstGeom prst="rect">
            <a:avLst/>
          </a:prstGeom>
        </p:spPr>
        <p:txBody>
          <a:bodyPr wrap="none">
            <a:spAutoFit/>
          </a:bodyPr>
          <a:lstStyle/>
          <a:p>
            <a:r>
              <a:rPr lang="pt-BR" sz="1800" b="1" cap="small" dirty="0">
                <a:solidFill>
                  <a:schemeClr val="bg1">
                    <a:lumMod val="50000"/>
                  </a:schemeClr>
                </a:solidFill>
                <a:latin typeface="Trebuchet MS" pitchFamily="34" charset="0"/>
                <a:cs typeface="Arial" pitchFamily="34" charset="0"/>
              </a:rPr>
              <a:t>Tarefa</a:t>
            </a:r>
            <a:endParaRPr lang="pt-BR" sz="1800" dirty="0">
              <a:solidFill>
                <a:schemeClr val="bg1">
                  <a:lumMod val="50000"/>
                </a:schemeClr>
              </a:solidFill>
            </a:endParaRPr>
          </a:p>
        </p:txBody>
      </p:sp>
      <p:sp>
        <p:nvSpPr>
          <p:cNvPr id="17" name="Divisa 16">
            <a:hlinkClick r:id="rId3" action="ppaction://hlinksldjump"/>
          </p:cNvPr>
          <p:cNvSpPr/>
          <p:nvPr/>
        </p:nvSpPr>
        <p:spPr>
          <a:xfrm>
            <a:off x="8388424" y="4731990"/>
            <a:ext cx="576064" cy="287992"/>
          </a:xfrm>
          <a:prstGeom prst="chevron">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bg1"/>
              </a:solidFill>
            </a:endParaRPr>
          </a:p>
        </p:txBody>
      </p:sp>
      <p:sp>
        <p:nvSpPr>
          <p:cNvPr id="20"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dirty="0">
                <a:solidFill>
                  <a:schemeClr val="bg1"/>
                </a:solidFill>
              </a:rPr>
              <a:t>PRECAUÇÕES PARA A TRANSMISSÃO DE MICRORGANISMOS NA ATENÇÃO PRIMÁRIA EM SAÚDE </a:t>
            </a:r>
          </a:p>
        </p:txBody>
      </p:sp>
      <p:sp>
        <p:nvSpPr>
          <p:cNvPr id="16" name="Retângulo de cantos arredondados 15"/>
          <p:cNvSpPr/>
          <p:nvPr/>
        </p:nvSpPr>
        <p:spPr>
          <a:xfrm>
            <a:off x="3131840" y="831641"/>
            <a:ext cx="5328592" cy="418838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pt-BR" sz="1600" dirty="0">
                <a:solidFill>
                  <a:schemeClr val="tx2"/>
                </a:solidFill>
              </a:rPr>
              <a:t>Durante uma atividade educativa na sua unidade de saúde foram relatadas condutas de profissionais de enfermagem em duas diferentes situações de atendimento. Você deverá avaliar as condutas adotadas quanto uso de máscara e etiqueta da tosse. </a:t>
            </a:r>
          </a:p>
          <a:p>
            <a:pPr algn="just"/>
            <a:endParaRPr lang="pt-BR" sz="1600" dirty="0">
              <a:solidFill>
                <a:schemeClr val="tx2"/>
              </a:solidFill>
            </a:endParaRPr>
          </a:p>
          <a:p>
            <a:pPr algn="just"/>
            <a:r>
              <a:rPr lang="pt-BR" sz="1600" dirty="0">
                <a:solidFill>
                  <a:schemeClr val="tx2"/>
                </a:solidFill>
              </a:rPr>
              <a:t>Sua tarefa será avaliar as situações vivenciadas seguindo as etapas:</a:t>
            </a:r>
          </a:p>
          <a:p>
            <a:pPr marL="285750" indent="-285750" algn="just">
              <a:buFont typeface="Arial" panose="020B0604020202020204" pitchFamily="34" charset="0"/>
              <a:buChar char="•"/>
            </a:pPr>
            <a:r>
              <a:rPr lang="pt-BR" sz="1600" b="1" dirty="0">
                <a:solidFill>
                  <a:schemeClr val="tx2"/>
                </a:solidFill>
              </a:rPr>
              <a:t>1ª etapa:</a:t>
            </a:r>
            <a:r>
              <a:rPr lang="pt-BR" sz="1600" dirty="0">
                <a:solidFill>
                  <a:schemeClr val="tx2"/>
                </a:solidFill>
              </a:rPr>
              <a:t> leitura da síntese (obrigatória)</a:t>
            </a:r>
            <a:r>
              <a:rPr lang="pt-BR" sz="1600" b="1" dirty="0">
                <a:solidFill>
                  <a:schemeClr val="tx2"/>
                </a:solidFill>
              </a:rPr>
              <a:t> </a:t>
            </a:r>
            <a:r>
              <a:rPr lang="pt-BR" sz="1600" dirty="0">
                <a:solidFill>
                  <a:schemeClr val="tx2"/>
                </a:solidFill>
              </a:rPr>
              <a:t>e se necessário você pode consultar a bibliografia recomendada.</a:t>
            </a:r>
            <a:endParaRPr lang="pt-BR" sz="1600" b="1" dirty="0">
              <a:solidFill>
                <a:schemeClr val="tx2"/>
              </a:solidFill>
            </a:endParaRPr>
          </a:p>
          <a:p>
            <a:pPr marL="285750" indent="-285750" algn="just">
              <a:buFont typeface="Arial" panose="020B0604020202020204" pitchFamily="34" charset="0"/>
              <a:buChar char="•"/>
            </a:pPr>
            <a:r>
              <a:rPr lang="pt-BR" sz="1600" b="1" dirty="0">
                <a:solidFill>
                  <a:schemeClr val="tx2"/>
                </a:solidFill>
              </a:rPr>
              <a:t>2ª etapa: </a:t>
            </a:r>
            <a:r>
              <a:rPr lang="pt-BR" sz="1600" dirty="0">
                <a:solidFill>
                  <a:schemeClr val="tx2"/>
                </a:solidFill>
              </a:rPr>
              <a:t>ler o </a:t>
            </a:r>
            <a:r>
              <a:rPr lang="pt-BR" sz="1600" b="1" cap="small" dirty="0">
                <a:solidFill>
                  <a:schemeClr val="tx2"/>
                </a:solidFill>
              </a:rPr>
              <a:t>Caso</a:t>
            </a:r>
            <a:r>
              <a:rPr lang="pt-BR" sz="1600" b="1" dirty="0">
                <a:solidFill>
                  <a:schemeClr val="tx2"/>
                </a:solidFill>
              </a:rPr>
              <a:t> 1</a:t>
            </a:r>
            <a:r>
              <a:rPr lang="pt-BR" sz="1600" dirty="0">
                <a:solidFill>
                  <a:schemeClr val="tx2"/>
                </a:solidFill>
              </a:rPr>
              <a:t>, refletir e</a:t>
            </a:r>
            <a:r>
              <a:rPr lang="pt-BR" sz="1600" b="1" dirty="0">
                <a:solidFill>
                  <a:schemeClr val="tx2"/>
                </a:solidFill>
              </a:rPr>
              <a:t> </a:t>
            </a:r>
            <a:r>
              <a:rPr lang="pt-BR" sz="1600" dirty="0">
                <a:solidFill>
                  <a:schemeClr val="tx2"/>
                </a:solidFill>
              </a:rPr>
              <a:t>escolher a alternativa que considerar correta.</a:t>
            </a:r>
          </a:p>
          <a:p>
            <a:pPr marL="285750" indent="-285750" algn="just">
              <a:buFont typeface="Arial" panose="020B0604020202020204" pitchFamily="34" charset="0"/>
              <a:buChar char="•"/>
            </a:pPr>
            <a:r>
              <a:rPr lang="pt-BR" sz="1600" b="1" dirty="0">
                <a:solidFill>
                  <a:schemeClr val="tx2"/>
                </a:solidFill>
              </a:rPr>
              <a:t>3ª etapa: </a:t>
            </a:r>
            <a:r>
              <a:rPr lang="pt-BR" sz="1600" dirty="0">
                <a:solidFill>
                  <a:schemeClr val="tx2"/>
                </a:solidFill>
              </a:rPr>
              <a:t>ler o </a:t>
            </a:r>
            <a:r>
              <a:rPr lang="pt-BR" sz="1600" b="1" cap="small" dirty="0">
                <a:solidFill>
                  <a:schemeClr val="accent6">
                    <a:lumMod val="75000"/>
                  </a:schemeClr>
                </a:solidFill>
              </a:rPr>
              <a:t>Caso</a:t>
            </a:r>
            <a:r>
              <a:rPr lang="pt-BR" sz="1600" b="1" dirty="0">
                <a:solidFill>
                  <a:schemeClr val="accent6">
                    <a:lumMod val="75000"/>
                  </a:schemeClr>
                </a:solidFill>
              </a:rPr>
              <a:t> 2</a:t>
            </a:r>
            <a:r>
              <a:rPr lang="pt-BR" sz="1600" dirty="0">
                <a:solidFill>
                  <a:schemeClr val="tx2"/>
                </a:solidFill>
              </a:rPr>
              <a:t>, refletir e</a:t>
            </a:r>
            <a:r>
              <a:rPr lang="pt-BR" sz="1600" b="1" dirty="0">
                <a:solidFill>
                  <a:schemeClr val="tx2"/>
                </a:solidFill>
              </a:rPr>
              <a:t> </a:t>
            </a:r>
            <a:r>
              <a:rPr lang="pt-BR" sz="1600" dirty="0">
                <a:solidFill>
                  <a:schemeClr val="tx2"/>
                </a:solidFill>
              </a:rPr>
              <a:t>escolher a alternativa que considerar correta.</a:t>
            </a:r>
          </a:p>
        </p:txBody>
      </p:sp>
      <p:sp>
        <p:nvSpPr>
          <p:cNvPr id="27" name="Retângulo de cantos arredondados 26">
            <a:hlinkClick r:id="rId4" action="ppaction://hlinksldjump"/>
          </p:cNvPr>
          <p:cNvSpPr/>
          <p:nvPr/>
        </p:nvSpPr>
        <p:spPr>
          <a:xfrm>
            <a:off x="3851920" y="543608"/>
            <a:ext cx="3816424" cy="408623"/>
          </a:xfrm>
          <a:prstGeom prst="roundRect">
            <a:avLst/>
          </a:prstGeom>
          <a:solidFill>
            <a:schemeClr val="bg1">
              <a:lumMod val="50000"/>
            </a:schemeClr>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p>
            <a:pPr algn="ctr"/>
            <a:r>
              <a:rPr lang="pt-BR" sz="1800" b="1" dirty="0">
                <a:solidFill>
                  <a:schemeClr val="tx2">
                    <a:lumMod val="40000"/>
                    <a:lumOff val="60000"/>
                  </a:schemeClr>
                </a:solidFill>
              </a:rPr>
              <a:t>Uso de Máscara e Etiqueta da Tosse</a:t>
            </a:r>
          </a:p>
        </p:txBody>
      </p:sp>
      <p:sp>
        <p:nvSpPr>
          <p:cNvPr id="18" name="Retângulo 17"/>
          <p:cNvSpPr/>
          <p:nvPr/>
        </p:nvSpPr>
        <p:spPr>
          <a:xfrm>
            <a:off x="107504" y="7715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19" name="Retângulo 18"/>
          <p:cNvSpPr/>
          <p:nvPr/>
        </p:nvSpPr>
        <p:spPr>
          <a:xfrm>
            <a:off x="107504" y="1138078"/>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21" name="Retângulo 20"/>
          <p:cNvSpPr/>
          <p:nvPr/>
        </p:nvSpPr>
        <p:spPr>
          <a:xfrm>
            <a:off x="107504" y="220779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25" name="Retângulo 24"/>
          <p:cNvSpPr/>
          <p:nvPr/>
        </p:nvSpPr>
        <p:spPr>
          <a:xfrm>
            <a:off x="107504" y="25668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Avaliação</a:t>
            </a:r>
          </a:p>
        </p:txBody>
      </p:sp>
      <p:sp>
        <p:nvSpPr>
          <p:cNvPr id="26" name="Retângulo 25"/>
          <p:cNvSpPr/>
          <p:nvPr/>
        </p:nvSpPr>
        <p:spPr>
          <a:xfrm>
            <a:off x="107504" y="292591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Conclusão</a:t>
            </a:r>
          </a:p>
        </p:txBody>
      </p:sp>
      <p:sp>
        <p:nvSpPr>
          <p:cNvPr id="28" name="Retângulo 27"/>
          <p:cNvSpPr/>
          <p:nvPr/>
        </p:nvSpPr>
        <p:spPr>
          <a:xfrm>
            <a:off x="107502" y="328497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Créditos</a:t>
            </a:r>
          </a:p>
        </p:txBody>
      </p:sp>
      <p:sp>
        <p:nvSpPr>
          <p:cNvPr id="29" name="Retângulo 28"/>
          <p:cNvSpPr/>
          <p:nvPr/>
        </p:nvSpPr>
        <p:spPr>
          <a:xfrm>
            <a:off x="107504" y="185167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40000"/>
                    <a:lumOff val="60000"/>
                  </a:schemeClr>
                </a:solidFill>
                <a:latin typeface="+mn-lt"/>
                <a:ea typeface="+mn-ea"/>
                <a:cs typeface="+mn-cs"/>
              </a:rPr>
              <a:t>Tarefa</a:t>
            </a:r>
          </a:p>
        </p:txBody>
      </p:sp>
      <p:sp>
        <p:nvSpPr>
          <p:cNvPr id="35" name="Retângulo 34"/>
          <p:cNvSpPr/>
          <p:nvPr/>
        </p:nvSpPr>
        <p:spPr>
          <a:xfrm>
            <a:off x="111240" y="149163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pic>
        <p:nvPicPr>
          <p:cNvPr id="7173" name="Picture 5" descr="Resultado de imagem para precaução para aerossóis anvis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2076342"/>
            <a:ext cx="1982090" cy="1486568"/>
          </a:xfrm>
          <a:prstGeom prst="rect">
            <a:avLst/>
          </a:prstGeom>
          <a:noFill/>
          <a:effectLst>
            <a:reflection blurRad="6350" stA="50000" endA="300" endPos="5550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147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619672" y="1142474"/>
            <a:ext cx="7056784" cy="2741776"/>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pt-BR" b="1" dirty="0"/>
              <a:t>Uso de máscaras e a etiqueta da tosse</a:t>
            </a:r>
          </a:p>
          <a:p>
            <a:endParaRPr lang="pt-BR" dirty="0"/>
          </a:p>
          <a:p>
            <a:pPr indent="180975">
              <a:spcAft>
                <a:spcPts val="500"/>
              </a:spcAft>
            </a:pPr>
            <a:r>
              <a:rPr lang="pt-BR" dirty="0"/>
              <a:t>Máscaras são utilizadas na assistência à saúde, com as seguintes finalidades: </a:t>
            </a:r>
          </a:p>
          <a:p>
            <a:pPr marL="361950" indent="-180975">
              <a:lnSpc>
                <a:spcPct val="150000"/>
              </a:lnSpc>
              <a:buFont typeface="Wingdings" pitchFamily="2" charset="2"/>
              <a:buChar char="ü"/>
            </a:pPr>
            <a:r>
              <a:rPr lang="pt-BR" dirty="0"/>
              <a:t>Proteger o profissional de saúde do contato com secreções respiratórias ou respingos de sangue e fluidos corporais, conforme as precauções padrão (PP).</a:t>
            </a:r>
          </a:p>
          <a:p>
            <a:pPr marL="361950" indent="-180975">
              <a:lnSpc>
                <a:spcPct val="150000"/>
              </a:lnSpc>
              <a:buFont typeface="Wingdings" pitchFamily="2" charset="2"/>
              <a:buChar char="ü"/>
            </a:pPr>
            <a:r>
              <a:rPr lang="pt-BR" dirty="0"/>
              <a:t>Proteger o profissional de saúde de doenças transmitidas por aerossóis ou por gotículas, conforme as precauções específicas (PE).</a:t>
            </a:r>
          </a:p>
          <a:p>
            <a:pPr marL="361950" indent="-180975">
              <a:lnSpc>
                <a:spcPct val="150000"/>
              </a:lnSpc>
              <a:spcAft>
                <a:spcPts val="500"/>
              </a:spcAft>
              <a:buFont typeface="Wingdings" pitchFamily="2" charset="2"/>
              <a:buChar char="ü"/>
            </a:pPr>
            <a:r>
              <a:rPr lang="pt-BR" dirty="0"/>
              <a:t>Existem dois tipos de máscaras: a máscara cirúrgica (comum) e a máscara (respirador) tipo PFF2 ou N95, que possui um filtro que retém partículas muito pequenas (aerossóis).</a:t>
            </a:r>
          </a:p>
        </p:txBody>
      </p:sp>
      <p:sp>
        <p:nvSpPr>
          <p:cNvPr id="15" name="Retângulo 14">
            <a:hlinkClick r:id="rId2" action="ppaction://hlinksldjump"/>
          </p:cNvPr>
          <p:cNvSpPr/>
          <p:nvPr/>
        </p:nvSpPr>
        <p:spPr>
          <a:xfrm>
            <a:off x="107504" y="4731990"/>
            <a:ext cx="1188000" cy="288032"/>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17" name="Retângulo 16"/>
          <p:cNvSpPr/>
          <p:nvPr/>
        </p:nvSpPr>
        <p:spPr>
          <a:xfrm>
            <a:off x="1619672" y="732497"/>
            <a:ext cx="896399" cy="369332"/>
          </a:xfrm>
          <a:prstGeom prst="rect">
            <a:avLst/>
          </a:prstGeom>
        </p:spPr>
        <p:txBody>
          <a:bodyPr wrap="none">
            <a:spAutoFit/>
          </a:bodyPr>
          <a:lstStyle/>
          <a:p>
            <a:r>
              <a:rPr lang="pt-BR" sz="1800" b="1" cap="small" dirty="0">
                <a:solidFill>
                  <a:schemeClr val="bg1">
                    <a:lumMod val="50000"/>
                  </a:schemeClr>
                </a:solidFill>
                <a:latin typeface="Trebuchet MS" pitchFamily="34" charset="0"/>
                <a:cs typeface="Arial" pitchFamily="34" charset="0"/>
              </a:rPr>
              <a:t>Síntese</a:t>
            </a:r>
            <a:endParaRPr lang="pt-BR" sz="1800" dirty="0">
              <a:solidFill>
                <a:schemeClr val="bg1">
                  <a:lumMod val="50000"/>
                </a:schemeClr>
              </a:solidFill>
            </a:endParaRPr>
          </a:p>
        </p:txBody>
      </p:sp>
      <p:sp>
        <p:nvSpPr>
          <p:cNvPr id="20" name="Divisa 19">
            <a:hlinkClick r:id="rId3" action="ppaction://hlinksldjump"/>
          </p:cNvPr>
          <p:cNvSpPr/>
          <p:nvPr/>
        </p:nvSpPr>
        <p:spPr>
          <a:xfrm>
            <a:off x="8388424" y="4731990"/>
            <a:ext cx="576064" cy="287992"/>
          </a:xfrm>
          <a:prstGeom prst="chevron">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1"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1ª etapa: consultar a bibliografia disponibilizada</a:t>
            </a:r>
          </a:p>
        </p:txBody>
      </p:sp>
      <p:sp>
        <p:nvSpPr>
          <p:cNvPr id="25" name="Retângulo 24"/>
          <p:cNvSpPr/>
          <p:nvPr/>
        </p:nvSpPr>
        <p:spPr>
          <a:xfrm>
            <a:off x="107504" y="7715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6" name="Retângulo 25"/>
          <p:cNvSpPr/>
          <p:nvPr/>
        </p:nvSpPr>
        <p:spPr>
          <a:xfrm>
            <a:off x="107504" y="1138078"/>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27" name="Retângulo 26"/>
          <p:cNvSpPr/>
          <p:nvPr/>
        </p:nvSpPr>
        <p:spPr>
          <a:xfrm>
            <a:off x="107504" y="220779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40000"/>
                    <a:lumOff val="60000"/>
                  </a:schemeClr>
                </a:solidFill>
                <a:latin typeface="+mn-lt"/>
                <a:ea typeface="+mn-ea"/>
                <a:cs typeface="+mn-cs"/>
              </a:rPr>
              <a:t>Recursos</a:t>
            </a:r>
          </a:p>
        </p:txBody>
      </p:sp>
      <p:sp>
        <p:nvSpPr>
          <p:cNvPr id="30" name="Retângulo 29"/>
          <p:cNvSpPr/>
          <p:nvPr/>
        </p:nvSpPr>
        <p:spPr>
          <a:xfrm>
            <a:off x="107504" y="25668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Avaliação</a:t>
            </a:r>
          </a:p>
        </p:txBody>
      </p:sp>
      <p:sp>
        <p:nvSpPr>
          <p:cNvPr id="31" name="Retângulo 30"/>
          <p:cNvSpPr/>
          <p:nvPr/>
        </p:nvSpPr>
        <p:spPr>
          <a:xfrm>
            <a:off x="107504" y="292591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Conclusão</a:t>
            </a:r>
          </a:p>
        </p:txBody>
      </p:sp>
      <p:sp>
        <p:nvSpPr>
          <p:cNvPr id="32" name="Retângulo 31"/>
          <p:cNvSpPr/>
          <p:nvPr/>
        </p:nvSpPr>
        <p:spPr>
          <a:xfrm>
            <a:off x="107502" y="328497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Créditos</a:t>
            </a:r>
          </a:p>
        </p:txBody>
      </p:sp>
      <p:sp>
        <p:nvSpPr>
          <p:cNvPr id="33" name="Retângulo 32"/>
          <p:cNvSpPr/>
          <p:nvPr/>
        </p:nvSpPr>
        <p:spPr>
          <a:xfrm>
            <a:off x="107504" y="185167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Tarefa</a:t>
            </a:r>
          </a:p>
        </p:txBody>
      </p:sp>
      <p:sp>
        <p:nvSpPr>
          <p:cNvPr id="34" name="Retângulo 33"/>
          <p:cNvSpPr/>
          <p:nvPr/>
        </p:nvSpPr>
        <p:spPr>
          <a:xfrm>
            <a:off x="111240" y="149163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Tree>
    <p:extLst>
      <p:ext uri="{BB962C8B-B14F-4D97-AF65-F5344CB8AC3E}">
        <p14:creationId xmlns:p14="http://schemas.microsoft.com/office/powerpoint/2010/main" val="2509516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 name="Retângulo 1"/>
          <p:cNvSpPr/>
          <p:nvPr/>
        </p:nvSpPr>
        <p:spPr>
          <a:xfrm>
            <a:off x="1619672" y="964342"/>
            <a:ext cx="7056784" cy="3693319"/>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600"/>
              </a:spcAft>
            </a:pPr>
            <a:endParaRPr lang="pt-BR" sz="800" dirty="0"/>
          </a:p>
          <a:p>
            <a:pPr>
              <a:spcAft>
                <a:spcPts val="500"/>
              </a:spcAft>
            </a:pPr>
            <a:r>
              <a:rPr lang="pt-BR" dirty="0"/>
              <a:t>As doenças respiratórias infecciosas, como por exemplo a gripe, são transmitidas pela dispersão de gotículas eliminadas ao tossir e espirrar. </a:t>
            </a:r>
          </a:p>
          <a:p>
            <a:pPr>
              <a:spcAft>
                <a:spcPts val="500"/>
              </a:spcAft>
            </a:pPr>
            <a:r>
              <a:rPr lang="pt-BR" dirty="0"/>
              <a:t>A fim de reduzir a dispersão dos patógenos no ambiente, recomenda-se cobrir a boca e o nariz ao tossir ou espirrar, porém ao fazê-lo, pode-se contaminar as mãos. </a:t>
            </a:r>
          </a:p>
          <a:p>
            <a:pPr>
              <a:spcAft>
                <a:spcPts val="500"/>
              </a:spcAft>
            </a:pPr>
            <a:r>
              <a:rPr lang="pt-BR" dirty="0"/>
              <a:t>Visando a redução desse risco, estabeleceu-se a chamada etiqueta da tosse, que é um conjunto de medidas que minimizam a dispersão desses patógenos e são recomendadas para todos as pessoas que apresentam sintomas de infecção respiratória. </a:t>
            </a:r>
          </a:p>
          <a:p>
            <a:pPr>
              <a:spcAft>
                <a:spcPts val="500"/>
              </a:spcAft>
            </a:pPr>
            <a:r>
              <a:rPr lang="pt-BR" dirty="0"/>
              <a:t>São elas:</a:t>
            </a:r>
          </a:p>
          <a:p>
            <a:pPr marL="285750" lvl="0" indent="-285750">
              <a:spcAft>
                <a:spcPts val="500"/>
              </a:spcAft>
              <a:buBlip>
                <a:blip r:embed="rId3"/>
              </a:buBlip>
            </a:pPr>
            <a:r>
              <a:rPr lang="pt-BR" dirty="0"/>
              <a:t>Cobrir a boca e o nariz com um lenço descartável ao tossir ou                                         espirrar, e descartá-lo após o uso e higienizar as mãos.</a:t>
            </a:r>
          </a:p>
          <a:p>
            <a:pPr marL="285750" lvl="0" indent="-285750">
              <a:spcAft>
                <a:spcPts val="500"/>
              </a:spcAft>
              <a:buBlip>
                <a:blip r:embed="rId3"/>
              </a:buBlip>
            </a:pPr>
            <a:r>
              <a:rPr lang="pt-BR" dirty="0"/>
              <a:t>Na ausência do lenço e/ou produto para a higienização das mãos,                                        usar a dobra do cotovelo ao tossir ou espirrar.</a:t>
            </a:r>
          </a:p>
          <a:p>
            <a:pPr marL="285750" lvl="0" indent="-285750">
              <a:spcAft>
                <a:spcPts val="500"/>
              </a:spcAft>
              <a:buBlip>
                <a:blip r:embed="rId3"/>
              </a:buBlip>
            </a:pPr>
            <a:r>
              <a:rPr lang="pt-BR" dirty="0"/>
              <a:t>Disponibilizar máscara comum para os usuários, com sintomas                             respiratórios, enquanto aguardam atendimento nas unidades de saúde.</a:t>
            </a:r>
            <a:endParaRPr lang="pt-BR" sz="800" dirty="0"/>
          </a:p>
        </p:txBody>
      </p:sp>
      <p:sp>
        <p:nvSpPr>
          <p:cNvPr id="20" name="Divisa 19">
            <a:hlinkClick r:id="rId4" action="ppaction://hlinksldjump"/>
          </p:cNvPr>
          <p:cNvSpPr/>
          <p:nvPr/>
        </p:nvSpPr>
        <p:spPr>
          <a:xfrm>
            <a:off x="8388424" y="4731990"/>
            <a:ext cx="576064" cy="287992"/>
          </a:xfrm>
          <a:prstGeom prst="chevron">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1"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1ª etapa: consultar a bibliografia disponibilizada</a:t>
            </a:r>
          </a:p>
        </p:txBody>
      </p:sp>
      <p:sp>
        <p:nvSpPr>
          <p:cNvPr id="26" name="Retângulo 25"/>
          <p:cNvSpPr/>
          <p:nvPr/>
        </p:nvSpPr>
        <p:spPr>
          <a:xfrm>
            <a:off x="1619672" y="618242"/>
            <a:ext cx="896399" cy="369332"/>
          </a:xfrm>
          <a:prstGeom prst="rect">
            <a:avLst/>
          </a:prstGeom>
        </p:spPr>
        <p:txBody>
          <a:bodyPr wrap="none">
            <a:spAutoFit/>
          </a:bodyPr>
          <a:lstStyle/>
          <a:p>
            <a:r>
              <a:rPr lang="pt-BR" sz="1800" b="1" cap="small" dirty="0">
                <a:solidFill>
                  <a:schemeClr val="bg1">
                    <a:lumMod val="50000"/>
                  </a:schemeClr>
                </a:solidFill>
                <a:latin typeface="Trebuchet MS" pitchFamily="34" charset="0"/>
                <a:cs typeface="Arial" pitchFamily="34" charset="0"/>
              </a:rPr>
              <a:t>Síntese</a:t>
            </a:r>
            <a:endParaRPr lang="pt-BR" sz="1800" dirty="0">
              <a:solidFill>
                <a:schemeClr val="bg1">
                  <a:lumMod val="50000"/>
                </a:schemeClr>
              </a:solidFill>
            </a:endParaRPr>
          </a:p>
        </p:txBody>
      </p:sp>
      <p:sp>
        <p:nvSpPr>
          <p:cNvPr id="19" name="Retângulo 18"/>
          <p:cNvSpPr/>
          <p:nvPr/>
        </p:nvSpPr>
        <p:spPr>
          <a:xfrm>
            <a:off x="107504" y="7715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2" name="Retângulo 21"/>
          <p:cNvSpPr/>
          <p:nvPr/>
        </p:nvSpPr>
        <p:spPr>
          <a:xfrm>
            <a:off x="107504" y="1138078"/>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23" name="Retângulo 22"/>
          <p:cNvSpPr/>
          <p:nvPr/>
        </p:nvSpPr>
        <p:spPr>
          <a:xfrm>
            <a:off x="107504" y="220779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40000"/>
                    <a:lumOff val="60000"/>
                  </a:schemeClr>
                </a:solidFill>
                <a:latin typeface="+mn-lt"/>
                <a:ea typeface="+mn-ea"/>
                <a:cs typeface="+mn-cs"/>
              </a:rPr>
              <a:t>Recursos</a:t>
            </a:r>
          </a:p>
        </p:txBody>
      </p:sp>
      <p:sp>
        <p:nvSpPr>
          <p:cNvPr id="24" name="Retângulo 23"/>
          <p:cNvSpPr/>
          <p:nvPr/>
        </p:nvSpPr>
        <p:spPr>
          <a:xfrm>
            <a:off x="107504" y="25668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Avaliação</a:t>
            </a:r>
          </a:p>
        </p:txBody>
      </p:sp>
      <p:sp>
        <p:nvSpPr>
          <p:cNvPr id="25" name="Retângulo 24"/>
          <p:cNvSpPr/>
          <p:nvPr/>
        </p:nvSpPr>
        <p:spPr>
          <a:xfrm>
            <a:off x="107504" y="292591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Conclusão</a:t>
            </a:r>
          </a:p>
        </p:txBody>
      </p:sp>
      <p:sp>
        <p:nvSpPr>
          <p:cNvPr id="27" name="Retângulo 26"/>
          <p:cNvSpPr/>
          <p:nvPr/>
        </p:nvSpPr>
        <p:spPr>
          <a:xfrm>
            <a:off x="107502" y="328497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Créditos</a:t>
            </a:r>
          </a:p>
        </p:txBody>
      </p:sp>
      <p:sp>
        <p:nvSpPr>
          <p:cNvPr id="28" name="Retângulo 27"/>
          <p:cNvSpPr/>
          <p:nvPr/>
        </p:nvSpPr>
        <p:spPr>
          <a:xfrm>
            <a:off x="107504" y="185167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Tarefa</a:t>
            </a:r>
          </a:p>
        </p:txBody>
      </p:sp>
      <p:sp>
        <p:nvSpPr>
          <p:cNvPr id="29" name="Retângulo 28"/>
          <p:cNvSpPr/>
          <p:nvPr/>
        </p:nvSpPr>
        <p:spPr>
          <a:xfrm>
            <a:off x="111240" y="149163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pic>
        <p:nvPicPr>
          <p:cNvPr id="12292" name="Picture 4" descr="Resultado de imagem para mascara para precaucao de goticulas"/>
          <p:cNvPicPr>
            <a:picLocks noChangeAspect="1" noChangeArrowheads="1"/>
          </p:cNvPicPr>
          <p:nvPr/>
        </p:nvPicPr>
        <p:blipFill rotWithShape="1">
          <a:blip r:embed="rId5">
            <a:extLst>
              <a:ext uri="{28A0092B-C50C-407E-A947-70E740481C1C}">
                <a14:useLocalDpi xmlns:a14="http://schemas.microsoft.com/office/drawing/2010/main" val="0"/>
              </a:ext>
            </a:extLst>
          </a:blip>
          <a:srcRect l="14044" t="9347" r="12299" b="11750"/>
          <a:stretch/>
        </p:blipFill>
        <p:spPr bwMode="auto">
          <a:xfrm>
            <a:off x="7184684" y="2794876"/>
            <a:ext cx="1465168" cy="1829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281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5019" t="17802" r="4191" b="19020"/>
          <a:stretch/>
        </p:blipFill>
        <p:spPr bwMode="auto">
          <a:xfrm rot="2065465">
            <a:off x="1810988" y="3327079"/>
            <a:ext cx="1458014" cy="101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ângulo 1"/>
          <p:cNvSpPr/>
          <p:nvPr/>
        </p:nvSpPr>
        <p:spPr>
          <a:xfrm>
            <a:off x="1619672" y="964340"/>
            <a:ext cx="6840000" cy="3767698"/>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endParaRPr lang="pt-BR" sz="800" dirty="0"/>
          </a:p>
          <a:p>
            <a:pPr>
              <a:spcAft>
                <a:spcPts val="500"/>
              </a:spcAft>
            </a:pPr>
            <a:r>
              <a:rPr lang="pt-BR" dirty="0"/>
              <a:t>Em relação às doenças de transmissão respiratória quanto maior o tempo de contato, maior a chance de transmissão. </a:t>
            </a:r>
          </a:p>
          <a:p>
            <a:pPr>
              <a:spcAft>
                <a:spcPts val="500"/>
              </a:spcAft>
            </a:pPr>
            <a:r>
              <a:rPr lang="pt-BR" dirty="0"/>
              <a:t>Portanto, deve-se priorizar, o atendimento de usuário com sintomas respiratórios, a fim de diminuir a contaminação do ambiente e o risco de transmissão aos outros usuários e profissionais que estejam no mesmo local.</a:t>
            </a:r>
          </a:p>
          <a:p>
            <a:pPr>
              <a:spcAft>
                <a:spcPts val="500"/>
              </a:spcAft>
            </a:pPr>
            <a:r>
              <a:rPr lang="pt-BR" dirty="0"/>
              <a:t>A tuberculose, nas formas pulmonar e laríngea, é uma doença transmitida por via aérea, pela inalação de partículas contendo bacilos expelidos pela tosse, fala ou espirro do usuário </a:t>
            </a:r>
            <a:r>
              <a:rPr lang="pt-BR" dirty="0" err="1"/>
              <a:t>bacilífero</a:t>
            </a:r>
            <a:r>
              <a:rPr lang="pt-BR" dirty="0"/>
              <a:t>. </a:t>
            </a:r>
          </a:p>
          <a:p>
            <a:pPr marL="1797050">
              <a:spcAft>
                <a:spcPts val="500"/>
              </a:spcAft>
            </a:pPr>
            <a:r>
              <a:rPr lang="pt-BR" dirty="0"/>
              <a:t>Ao serem expelidos, os bacilos encontram-se nos perdigotos, que tem um tamanho maior, porém no ambiente, esses ressecam e </a:t>
            </a:r>
            <a:r>
              <a:rPr lang="pt-BR" dirty="0" err="1"/>
              <a:t>aerolizam</a:t>
            </a:r>
            <a:r>
              <a:rPr lang="pt-BR" dirty="0"/>
              <a:t>, formando os aerossóis. </a:t>
            </a:r>
          </a:p>
          <a:p>
            <a:pPr marL="1797050">
              <a:spcAft>
                <a:spcPts val="500"/>
              </a:spcAft>
            </a:pPr>
            <a:r>
              <a:rPr lang="pt-BR" dirty="0"/>
              <a:t>Depois de </a:t>
            </a:r>
            <a:r>
              <a:rPr lang="pt-BR" dirty="0" err="1"/>
              <a:t>aerolizados</a:t>
            </a:r>
            <a:r>
              <a:rPr lang="pt-BR" dirty="0"/>
              <a:t> somente a máscara PFF2 ou N95 é efetiva para proteger o profissional de saúde. </a:t>
            </a:r>
          </a:p>
          <a:p>
            <a:pPr marL="1797050">
              <a:spcAft>
                <a:spcPts val="500"/>
              </a:spcAft>
            </a:pPr>
            <a:r>
              <a:rPr lang="pt-BR" dirty="0"/>
              <a:t>O usuário com tuberculose pulmonar ou laríngea, é considerado </a:t>
            </a:r>
            <a:r>
              <a:rPr lang="pt-BR" dirty="0" err="1"/>
              <a:t>bacilífero</a:t>
            </a:r>
            <a:r>
              <a:rPr lang="pt-BR" dirty="0"/>
              <a:t> até pelo menos 15 dias do início do tratamento.</a:t>
            </a:r>
          </a:p>
        </p:txBody>
      </p:sp>
      <p:sp>
        <p:nvSpPr>
          <p:cNvPr id="15" name="Retângulo 14">
            <a:hlinkClick r:id="rId4" action="ppaction://hlinksldjump"/>
          </p:cNvPr>
          <p:cNvSpPr/>
          <p:nvPr/>
        </p:nvSpPr>
        <p:spPr>
          <a:xfrm>
            <a:off x="107504" y="4731990"/>
            <a:ext cx="1188000" cy="288032"/>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t>voltar</a:t>
            </a:r>
          </a:p>
        </p:txBody>
      </p:sp>
      <p:sp>
        <p:nvSpPr>
          <p:cNvPr id="20" name="Divisa 19">
            <a:hlinkClick r:id="rId5" action="ppaction://hlinksldjump"/>
          </p:cNvPr>
          <p:cNvSpPr/>
          <p:nvPr/>
        </p:nvSpPr>
        <p:spPr>
          <a:xfrm>
            <a:off x="8388424" y="4731990"/>
            <a:ext cx="576064" cy="287992"/>
          </a:xfrm>
          <a:prstGeom prst="chevron">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6" name="Retângulo 25"/>
          <p:cNvSpPr/>
          <p:nvPr/>
        </p:nvSpPr>
        <p:spPr>
          <a:xfrm>
            <a:off x="1619672" y="618242"/>
            <a:ext cx="896399" cy="369332"/>
          </a:xfrm>
          <a:prstGeom prst="rect">
            <a:avLst/>
          </a:prstGeom>
        </p:spPr>
        <p:txBody>
          <a:bodyPr wrap="none">
            <a:spAutoFit/>
          </a:bodyPr>
          <a:lstStyle/>
          <a:p>
            <a:r>
              <a:rPr lang="pt-BR" sz="1800" b="1" cap="small" dirty="0">
                <a:solidFill>
                  <a:schemeClr val="bg1">
                    <a:lumMod val="50000"/>
                  </a:schemeClr>
                </a:solidFill>
                <a:latin typeface="Trebuchet MS" pitchFamily="34" charset="0"/>
                <a:cs typeface="Arial" pitchFamily="34" charset="0"/>
              </a:rPr>
              <a:t>Síntese</a:t>
            </a:r>
            <a:endParaRPr lang="pt-BR" sz="1800" dirty="0">
              <a:solidFill>
                <a:schemeClr val="bg1">
                  <a:lumMod val="50000"/>
                </a:schemeClr>
              </a:solidFill>
            </a:endParaRPr>
          </a:p>
        </p:txBody>
      </p:sp>
      <p:sp>
        <p:nvSpPr>
          <p:cNvPr id="19" name="Retângulo 18"/>
          <p:cNvSpPr/>
          <p:nvPr/>
        </p:nvSpPr>
        <p:spPr>
          <a:xfrm>
            <a:off x="107504" y="7715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bg1"/>
                </a:solidFill>
              </a:rPr>
              <a:t>Bem-vindos!!!</a:t>
            </a:r>
          </a:p>
        </p:txBody>
      </p:sp>
      <p:sp>
        <p:nvSpPr>
          <p:cNvPr id="22" name="Retângulo 21"/>
          <p:cNvSpPr/>
          <p:nvPr/>
        </p:nvSpPr>
        <p:spPr>
          <a:xfrm>
            <a:off x="107504" y="1138078"/>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Introdução</a:t>
            </a:r>
          </a:p>
        </p:txBody>
      </p:sp>
      <p:sp>
        <p:nvSpPr>
          <p:cNvPr id="23" name="Retângulo 22"/>
          <p:cNvSpPr/>
          <p:nvPr/>
        </p:nvSpPr>
        <p:spPr>
          <a:xfrm>
            <a:off x="107504" y="220779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40000"/>
                    <a:lumOff val="60000"/>
                  </a:schemeClr>
                </a:solidFill>
                <a:latin typeface="+mn-lt"/>
                <a:ea typeface="+mn-ea"/>
                <a:cs typeface="+mn-cs"/>
              </a:rPr>
              <a:t>Recursos</a:t>
            </a:r>
          </a:p>
        </p:txBody>
      </p:sp>
      <p:sp>
        <p:nvSpPr>
          <p:cNvPr id="24" name="Retângulo 23"/>
          <p:cNvSpPr/>
          <p:nvPr/>
        </p:nvSpPr>
        <p:spPr>
          <a:xfrm>
            <a:off x="107504" y="256685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Avaliação</a:t>
            </a:r>
          </a:p>
        </p:txBody>
      </p:sp>
      <p:sp>
        <p:nvSpPr>
          <p:cNvPr id="25" name="Retângulo 24"/>
          <p:cNvSpPr/>
          <p:nvPr/>
        </p:nvSpPr>
        <p:spPr>
          <a:xfrm>
            <a:off x="107504" y="292591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Conclusão</a:t>
            </a:r>
          </a:p>
        </p:txBody>
      </p:sp>
      <p:sp>
        <p:nvSpPr>
          <p:cNvPr id="27" name="Retângulo 26"/>
          <p:cNvSpPr/>
          <p:nvPr/>
        </p:nvSpPr>
        <p:spPr>
          <a:xfrm>
            <a:off x="107502" y="328497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Créditos</a:t>
            </a:r>
          </a:p>
        </p:txBody>
      </p:sp>
      <p:sp>
        <p:nvSpPr>
          <p:cNvPr id="28" name="Retângulo 27"/>
          <p:cNvSpPr/>
          <p:nvPr/>
        </p:nvSpPr>
        <p:spPr>
          <a:xfrm>
            <a:off x="107504" y="1851670"/>
            <a:ext cx="1220206"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Tarefa</a:t>
            </a:r>
          </a:p>
        </p:txBody>
      </p:sp>
      <p:sp>
        <p:nvSpPr>
          <p:cNvPr id="29" name="Retângulo 28"/>
          <p:cNvSpPr/>
          <p:nvPr/>
        </p:nvSpPr>
        <p:spPr>
          <a:xfrm>
            <a:off x="111240" y="1491630"/>
            <a:ext cx="1220400" cy="307777"/>
          </a:xfrm>
          <a:prstGeom prst="rect">
            <a:avLst/>
          </a:prstGeom>
          <a:solidFill>
            <a:schemeClr val="bg1">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30" name="Shape 43"/>
          <p:cNvSpPr txBox="1"/>
          <p:nvPr/>
        </p:nvSpPr>
        <p:spPr>
          <a:xfrm>
            <a:off x="0" y="-20538"/>
            <a:ext cx="9144000" cy="435495"/>
          </a:xfrm>
          <a:prstGeom prst="rect">
            <a:avLst/>
          </a:prstGeom>
          <a:solidFill>
            <a:srgbClr val="0066CC"/>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1ª etapa: consultar a bibliografia disponibilizada</a:t>
            </a:r>
          </a:p>
        </p:txBody>
      </p:sp>
    </p:spTree>
    <p:extLst>
      <p:ext uri="{BB962C8B-B14F-4D97-AF65-F5344CB8AC3E}">
        <p14:creationId xmlns:p14="http://schemas.microsoft.com/office/powerpoint/2010/main" val="1224281266"/>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6756</TotalTime>
  <Words>3634</Words>
  <Application>Microsoft Office PowerPoint</Application>
  <PresentationFormat>Apresentação na tela (16:9)</PresentationFormat>
  <Paragraphs>538</Paragraphs>
  <Slides>38</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38</vt:i4>
      </vt:variant>
    </vt:vector>
  </HeadingPairs>
  <TitlesOfParts>
    <vt:vector size="43" baseType="lpstr">
      <vt:lpstr>Arial</vt:lpstr>
      <vt:lpstr>Calibri</vt:lpstr>
      <vt:lpstr>Trebuchet MS</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Silvia Zem</dc:creator>
  <cp:lastModifiedBy>Isis Pienta</cp:lastModifiedBy>
  <cp:revision>345</cp:revision>
  <dcterms:modified xsi:type="dcterms:W3CDTF">2017-06-02T12:31:59Z</dcterms:modified>
</cp:coreProperties>
</file>