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48" r:id="rId4"/>
  </p:sldMasterIdLst>
  <p:notesMasterIdLst>
    <p:notesMasterId r:id="rId6"/>
  </p:notesMasterIdLst>
  <p:sldIdLst>
    <p:sldId id="322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987A0B8A-068A-478C-B019-DA631AEAE471}">
          <p14:sldIdLst>
            <p14:sldId id="322"/>
          </p14:sldIdLst>
        </p14:section>
      </p14:sectionLst>
    </p:ex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CDC"/>
    <a:srgbClr val="CACB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D40EB-DE97-45EF-B28F-5240736BC948}" v="9" dt="2021-04-14T08:49:17.006"/>
  </p1510:revLst>
</p1510:revInfo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4" autoAdjust="0"/>
    <p:restoredTop sz="95810"/>
  </p:normalViewPr>
  <p:slideViewPr>
    <p:cSldViewPr snapToGrid="0" showGuides="1">
      <p:cViewPr varScale="1">
        <p:scale>
          <a:sx n="87" d="100"/>
          <a:sy n="87" d="100"/>
        </p:scale>
        <p:origin x="756" y="72"/>
      </p:cViewPr>
      <p:guideLst>
        <p:guide pos="576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48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DD4CF-C917-4D69-9374-6EFF2E9F78C3}" type="datetimeFigureOut">
              <a:rPr lang="de-DE" smtClean="0"/>
              <a:t>24.11.2021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43C7B-F938-4CE9-A268-32817172635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335" y="601724"/>
            <a:ext cx="6477805" cy="1906073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335" y="2648403"/>
            <a:ext cx="6477804" cy="733216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12376" y="246981"/>
            <a:ext cx="3730436" cy="231901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8249" y="599230"/>
            <a:ext cx="608264" cy="37768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13335" y="2646407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77879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17117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9333" y="599230"/>
            <a:ext cx="1211807" cy="34949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504" y="599230"/>
            <a:ext cx="5871623" cy="34949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79333" y="599230"/>
            <a:ext cx="0" cy="349491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87460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16670"/>
            <a:ext cx="7991475" cy="720000"/>
          </a:xfrm>
          <a:prstGeom prst="rect">
            <a:avLst/>
          </a:prstGeom>
          <a:ln w="25400">
            <a:solidFill>
              <a:srgbClr val="FF6C00"/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Your title goes here</a:t>
            </a:r>
            <a:endParaRPr lang="de-DE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905719"/>
            <a:ext cx="7991475" cy="425450"/>
          </a:xfrm>
          <a:ln w="25400">
            <a:noFill/>
          </a:ln>
        </p:spPr>
        <p:txBody>
          <a:bodyPr tIns="90000" bIns="90000" anchor="ctr" anchorCtr="0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The take-home message goes here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7B623-3139-436F-96BB-B47DF6B7AEF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76263" y="1388312"/>
            <a:ext cx="2520000" cy="3024938"/>
          </a:xfrm>
          <a:ln w="25400">
            <a:solidFill>
              <a:srgbClr val="FF6C00"/>
            </a:solidFill>
          </a:ln>
        </p:spPr>
        <p:txBody>
          <a:bodyPr t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context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5FD13EE-6430-4F74-B69B-F24DDB1744D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09495" y="1388312"/>
            <a:ext cx="2520000" cy="3024938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047737" y="1388310"/>
            <a:ext cx="2520000" cy="3024939"/>
          </a:xfrm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3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7B48EF-8A62-445F-BC61-5F2DE6CF5BE4}"/>
              </a:ext>
            </a:extLst>
          </p:cNvPr>
          <p:cNvSpPr/>
          <p:nvPr userDrawn="1"/>
        </p:nvSpPr>
        <p:spPr>
          <a:xfrm>
            <a:off x="576263" y="4551363"/>
            <a:ext cx="2520000" cy="48956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3110C0-B318-4A0A-AB3D-747E2CF355FE}"/>
              </a:ext>
            </a:extLst>
          </p:cNvPr>
          <p:cNvSpPr/>
          <p:nvPr userDrawn="1"/>
        </p:nvSpPr>
        <p:spPr>
          <a:xfrm>
            <a:off x="3309494" y="4558478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1E57FB-6288-4FF3-8E89-66D6649476F5}"/>
              </a:ext>
            </a:extLst>
          </p:cNvPr>
          <p:cNvSpPr/>
          <p:nvPr userDrawn="1"/>
        </p:nvSpPr>
        <p:spPr>
          <a:xfrm>
            <a:off x="6047736" y="4551363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84A8EC1C-B526-4360-B24D-E38FF0129F4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115097" y="4582547"/>
            <a:ext cx="4320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GB" dirty="0"/>
              <a:t>QR code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CDD4B7A-8599-470F-904D-2A8C63BC776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07523" y="4588973"/>
            <a:ext cx="4318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DDFE7-62B7-4B1E-B2BA-E7EC41335B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9323" y="4588485"/>
            <a:ext cx="2051540" cy="42545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Journal/funder details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DD381FB-221F-4C10-8795-6B9D553830C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4504" y="4590074"/>
            <a:ext cx="2514991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Author details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809AA36-C8AF-4DD9-A92A-49EEA43C3A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66885" y="4590150"/>
            <a:ext cx="2018062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Reference details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17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43273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79" y="1317097"/>
            <a:ext cx="6482366" cy="1415963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679" y="2854647"/>
            <a:ext cx="6472835" cy="759697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90679" y="2853739"/>
            <a:ext cx="64728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61070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913" y="603667"/>
            <a:ext cx="7204226" cy="79447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98" y="1508159"/>
            <a:ext cx="3483864" cy="25864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328" y="1513007"/>
            <a:ext cx="3483864" cy="258114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269418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394" y="603123"/>
            <a:ext cx="7205746" cy="79223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5393" y="1514662"/>
            <a:ext cx="3483864" cy="6014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393" y="2118202"/>
            <a:ext cx="3483864" cy="198334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9272" y="1517253"/>
            <a:ext cx="3483864" cy="60167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9272" y="2116119"/>
            <a:ext cx="3483864" cy="19780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69304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49860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909591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04" y="599230"/>
            <a:ext cx="2454824" cy="1685338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2785" y="599230"/>
            <a:ext cx="4509353" cy="349412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504" y="2404119"/>
            <a:ext cx="2456260" cy="1686136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6210" y="2404118"/>
            <a:ext cx="245211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23169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361628"/>
            <a:ext cx="3055900" cy="3861826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405" y="847135"/>
            <a:ext cx="4149246" cy="1372938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841907"/>
            <a:ext cx="2093378" cy="289974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747" y="2359494"/>
            <a:ext cx="4143303" cy="1502807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537" y="4102393"/>
            <a:ext cx="4145513" cy="240092"/>
          </a:xfrm>
        </p:spPr>
        <p:txBody>
          <a:bodyPr/>
          <a:lstStyle>
            <a:lvl1pPr algn="l">
              <a:defRPr/>
            </a:lvl1pPr>
          </a:lstStyle>
          <a:p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5537" y="238981"/>
            <a:ext cx="4155753" cy="240698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5537" y="2357704"/>
            <a:ext cx="41455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537670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4594860"/>
            <a:ext cx="9144000" cy="5572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603390"/>
            <a:ext cx="7202456" cy="786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1511799"/>
            <a:ext cx="7202456" cy="25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247778"/>
            <a:ext cx="2625536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246981"/>
            <a:ext cx="445412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599230"/>
            <a:ext cx="608264" cy="3776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596310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6">
            <a:extLst>
              <a:ext uri="{FF2B5EF4-FFF2-40B4-BE49-F238E27FC236}">
                <a16:creationId xmlns:a16="http://schemas.microsoft.com/office/drawing/2014/main" id="{F354F9CE-6832-4C95-936E-3F9306FF2E95}"/>
              </a:ext>
            </a:extLst>
          </p:cNvPr>
          <p:cNvCxnSpPr/>
          <p:nvPr userDrawn="1"/>
        </p:nvCxnSpPr>
        <p:spPr>
          <a:xfrm flipV="1">
            <a:off x="576263" y="4443413"/>
            <a:ext cx="7991475" cy="1"/>
          </a:xfrm>
          <a:prstGeom prst="line">
            <a:avLst/>
          </a:prstGeom>
          <a:ln w="12700">
            <a:solidFill>
              <a:srgbClr val="DCDC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7">
            <a:extLst>
              <a:ext uri="{FF2B5EF4-FFF2-40B4-BE49-F238E27FC236}">
                <a16:creationId xmlns:a16="http://schemas.microsoft.com/office/drawing/2014/main" id="{8520685C-C6BC-483E-AD61-B8D47FE1A22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4531201"/>
            <a:ext cx="401839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374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ajic.2018.11.013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1A006B4F-31B3-4C96-8169-1CC61C7427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294" y="72456"/>
            <a:ext cx="7991475" cy="7200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Risks and benefits of using chlorhexidine gluconate in handwashing: A systematic literature review</a:t>
            </a:r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CF7092FA-30E0-4824-A5A1-CE7423B1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4093" y="2111232"/>
            <a:ext cx="2159906" cy="17776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sz="800" b="0" i="0" u="none" strike="noStrike" dirty="0">
                <a:solidFill>
                  <a:schemeClr val="tx1"/>
                </a:solidFill>
                <a:effectLst/>
              </a:rPr>
              <a:t>Devido ao  potencial risco de seleção de mutantes portadores de genes para resistência  a CHG e antibióticos, é aconselhável reservar o uso de CHG para outros fins que não higiene das mãos.</a:t>
            </a:r>
            <a:endParaRPr lang="pt-BR" sz="1000" dirty="0">
              <a:solidFill>
                <a:schemeClr val="tx1"/>
              </a:solidFill>
              <a:effectLst/>
              <a:latin typeface="Abadi" panose="020B0604020104020204" pitchFamily="34" charset="0"/>
            </a:endParaRPr>
          </a:p>
        </p:txBody>
      </p:sp>
      <p:pic>
        <p:nvPicPr>
          <p:cNvPr id="5" name="Espaço Reservado para Imagem 4" descr="Logotipo&#10;&#10;Descrição gerada automaticamente">
            <a:extLst>
              <a:ext uri="{FF2B5EF4-FFF2-40B4-BE49-F238E27FC236}">
                <a16:creationId xmlns:a16="http://schemas.microsoft.com/office/drawing/2014/main" id="{96F1DA28-EE0A-4E11-A620-F60257EB6217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82" b="7582"/>
          <a:stretch>
            <a:fillRect/>
          </a:stretch>
        </p:blipFill>
        <p:spPr>
          <a:xfrm>
            <a:off x="7910111" y="4582547"/>
            <a:ext cx="636986" cy="432000"/>
          </a:xfrm>
        </p:spPr>
      </p:pic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BF321425-80E9-4739-B5DF-BCB9A2B3045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pt-BR" dirty="0">
                <a:solidFill>
                  <a:schemeClr val="accent1"/>
                </a:solidFill>
              </a:rPr>
              <a:t>ESCOLA DE ENFERMAGEM DA USP.</a:t>
            </a:r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67C81C6D-FDEA-4D3E-B430-F89524A535D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pt-BR" sz="1000" b="0" i="0" u="none" strike="noStrike" dirty="0">
                <a:solidFill>
                  <a:schemeClr val="accent1"/>
                </a:solidFill>
                <a:effectLst/>
              </a:rPr>
              <a:t>PUBLICADO EM JANEIRO,2019.</a:t>
            </a:r>
            <a:r>
              <a:rPr lang="pt-BR" sz="1200" b="0" i="0" u="none" strike="noStrike" dirty="0">
                <a:effectLst/>
                <a:latin typeface="Helvetica" panose="020B0604020202020204" pitchFamily="34" charset="0"/>
                <a:hlinkClick r:id="rId3"/>
              </a:rPr>
              <a:t> </a:t>
            </a:r>
            <a:r>
              <a:rPr lang="pt-BR" sz="1000" b="0" i="0" u="none" strike="noStrike" dirty="0">
                <a:effectLst/>
                <a:latin typeface="Helvetica" panose="020B0604020202020204" pitchFamily="34" charset="0"/>
                <a:hlinkClick r:id="rId3"/>
              </a:rPr>
              <a:t>https://doi.org/10.1016/j.ajic.2018.11.013</a:t>
            </a:r>
            <a:endParaRPr lang="pt-BR" sz="1000" dirty="0">
              <a:solidFill>
                <a:schemeClr val="accent1"/>
              </a:solidFill>
            </a:endParaRP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7823B696-0F0E-4F03-8FA6-04E69A7592B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66886" y="4590150"/>
            <a:ext cx="1744074" cy="425450"/>
          </a:xfrm>
        </p:spPr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GRUPO DE PESQUISA PETIRAS.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C4D77418-861E-4438-8F07-D490A61A26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16" y="2071094"/>
            <a:ext cx="921213" cy="1222283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EDD5DC7D-4A6E-4025-927B-0C0CC705AF7F}"/>
              </a:ext>
            </a:extLst>
          </p:cNvPr>
          <p:cNvSpPr txBox="1"/>
          <p:nvPr/>
        </p:nvSpPr>
        <p:spPr>
          <a:xfrm>
            <a:off x="998011" y="1959288"/>
            <a:ext cx="126693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b="0" i="0" u="none" strike="noStrike" dirty="0">
                <a:solidFill>
                  <a:srgbClr val="17591C"/>
                </a:solidFill>
                <a:effectLst/>
                <a:latin typeface="Abadi" panose="020B0604020104020204" pitchFamily="34" charset="0"/>
              </a:rPr>
              <a:t>A pesquisa foi conduzida via PubMed, Medline, CINAHL,</a:t>
            </a:r>
            <a:endParaRPr lang="pt-BR" sz="1000" dirty="0">
              <a:solidFill>
                <a:srgbClr val="17591C"/>
              </a:solidFill>
              <a:effectLst/>
              <a:latin typeface="Abadi" panose="020B0604020104020204" pitchFamily="34" charset="0"/>
            </a:endParaRPr>
          </a:p>
          <a:p>
            <a:r>
              <a:rPr lang="pt-BR" sz="1000" b="0" i="0" u="none" strike="noStrike" dirty="0">
                <a:solidFill>
                  <a:srgbClr val="17591C"/>
                </a:solidFill>
                <a:effectLst/>
                <a:latin typeface="Abadi" panose="020B0604020104020204" pitchFamily="34" charset="0"/>
              </a:rPr>
              <a:t>LILACS, Embase, Cochrane Library, Scopus, Web of Science, ProQuest, Google Scholar, e literatura cinzenta.</a:t>
            </a:r>
            <a:endParaRPr lang="pt-BR" sz="1000" dirty="0">
              <a:solidFill>
                <a:srgbClr val="17591C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848A14D-1D4C-4314-B577-937B897CB795}"/>
              </a:ext>
            </a:extLst>
          </p:cNvPr>
          <p:cNvSpPr txBox="1"/>
          <p:nvPr/>
        </p:nvSpPr>
        <p:spPr>
          <a:xfrm>
            <a:off x="-44953" y="3671248"/>
            <a:ext cx="182374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b="0" i="0" u="none" strike="noStrike" dirty="0">
                <a:solidFill>
                  <a:srgbClr val="17591C"/>
                </a:solidFill>
                <a:effectLst/>
              </a:rPr>
              <a:t>Ensaios clínicos e estudos comparativos observacionais foram incluídos.</a:t>
            </a:r>
            <a:endParaRPr lang="pt-BR" sz="1000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0037BE90-22FC-42C1-B1C3-180F1A2A05CF}"/>
              </a:ext>
            </a:extLst>
          </p:cNvPr>
          <p:cNvSpPr txBox="1"/>
          <p:nvPr/>
        </p:nvSpPr>
        <p:spPr>
          <a:xfrm>
            <a:off x="0" y="1073582"/>
            <a:ext cx="23718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b="0" dirty="0">
                <a:solidFill>
                  <a:srgbClr val="17591C"/>
                </a:solidFill>
                <a:latin typeface="Abadi" panose="020B0604020104020204" pitchFamily="34" charset="0"/>
              </a:rPr>
              <a:t>A</a:t>
            </a:r>
            <a:r>
              <a:rPr lang="pt-BR" sz="1000" b="0" i="0" u="none" strike="noStrike" dirty="0">
                <a:solidFill>
                  <a:srgbClr val="17591C"/>
                </a:solidFill>
                <a:effectLst/>
                <a:latin typeface="Abadi" panose="020B0604020104020204" pitchFamily="34" charset="0"/>
              </a:rPr>
              <a:t>nalisar os efeitos da utilização contínua do gluconato de clorexidina (CHG) para higiene das mãos através de uma revisão sistemática da literatura.</a:t>
            </a:r>
            <a:endParaRPr lang="pt-BR" sz="1000" dirty="0">
              <a:solidFill>
                <a:srgbClr val="17591C"/>
              </a:solidFill>
              <a:effectLst/>
              <a:latin typeface="Abadi" panose="020B0604020104020204" pitchFamily="34" charset="0"/>
            </a:endParaRPr>
          </a:p>
        </p:txBody>
      </p:sp>
      <p:pic>
        <p:nvPicPr>
          <p:cNvPr id="25" name="Imagem 24">
            <a:extLst>
              <a:ext uri="{FF2B5EF4-FFF2-40B4-BE49-F238E27FC236}">
                <a16:creationId xmlns:a16="http://schemas.microsoft.com/office/drawing/2014/main" id="{D1179E10-B7C3-4491-856E-24A7FC8333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0278" y="1422257"/>
            <a:ext cx="971550" cy="990600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00209A33-8AAC-4526-BD48-DAE632A1F355}"/>
              </a:ext>
            </a:extLst>
          </p:cNvPr>
          <p:cNvSpPr txBox="1"/>
          <p:nvPr/>
        </p:nvSpPr>
        <p:spPr>
          <a:xfrm>
            <a:off x="3546160" y="1280235"/>
            <a:ext cx="172116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b="0" i="0" u="none" strike="noStrike" dirty="0">
                <a:solidFill>
                  <a:srgbClr val="17591C"/>
                </a:solidFill>
                <a:effectLst/>
                <a:latin typeface="Abadi" panose="020B0604020104020204" pitchFamily="34" charset="0"/>
              </a:rPr>
              <a:t>Para</a:t>
            </a:r>
            <a:r>
              <a:rPr lang="pt-BR" sz="1200" dirty="0">
                <a:solidFill>
                  <a:srgbClr val="17591C"/>
                </a:solidFill>
                <a:latin typeface="Abadi" panose="020B0604020104020204" pitchFamily="34" charset="0"/>
              </a:rPr>
              <a:t> </a:t>
            </a:r>
            <a:r>
              <a:rPr lang="pt-BR" sz="1200" b="0" i="0" u="none" strike="noStrike" dirty="0">
                <a:solidFill>
                  <a:srgbClr val="17591C"/>
                </a:solidFill>
                <a:effectLst/>
                <a:latin typeface="Abadi" panose="020B0604020104020204" pitchFamily="34" charset="0"/>
              </a:rPr>
              <a:t>avaliar os resultados, foram realizadas 3 revisões independentes.</a:t>
            </a:r>
            <a:endParaRPr lang="pt-BR" sz="1200" dirty="0">
              <a:solidFill>
                <a:srgbClr val="17591C"/>
              </a:solidFill>
              <a:effectLst/>
              <a:latin typeface="Abadi" panose="020B0604020104020204" pitchFamily="34" charset="0"/>
            </a:endParaRPr>
          </a:p>
        </p:txBody>
      </p:sp>
      <p:cxnSp>
        <p:nvCxnSpPr>
          <p:cNvPr id="34" name="Conector de Seta Reta 33">
            <a:extLst>
              <a:ext uri="{FF2B5EF4-FFF2-40B4-BE49-F238E27FC236}">
                <a16:creationId xmlns:a16="http://schemas.microsoft.com/office/drawing/2014/main" id="{235008B2-0AB2-4009-A400-7E6A23D28A2E}"/>
              </a:ext>
            </a:extLst>
          </p:cNvPr>
          <p:cNvCxnSpPr>
            <a:cxnSpLocks/>
          </p:cNvCxnSpPr>
          <p:nvPr/>
        </p:nvCxnSpPr>
        <p:spPr>
          <a:xfrm flipH="1">
            <a:off x="3647835" y="2111232"/>
            <a:ext cx="228840" cy="425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DED635CF-0649-421E-A64B-6CB3B1DBA50B}"/>
              </a:ext>
            </a:extLst>
          </p:cNvPr>
          <p:cNvSpPr txBox="1"/>
          <p:nvPr/>
        </p:nvSpPr>
        <p:spPr>
          <a:xfrm>
            <a:off x="2065093" y="2550627"/>
            <a:ext cx="2051540" cy="861774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lvl="1"/>
            <a:r>
              <a:rPr lang="pt-BR" sz="100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O uso de sabonete com CHG para higiene das mãos está associado a uma redução na transmissão de HAI?</a:t>
            </a:r>
            <a:endParaRPr lang="pt-BR" sz="1000" dirty="0">
              <a:latin typeface="Abadi" panose="020B0604020104020204" pitchFamily="34" charset="0"/>
            </a:endParaRPr>
          </a:p>
        </p:txBody>
      </p:sp>
      <p:cxnSp>
        <p:nvCxnSpPr>
          <p:cNvPr id="39" name="Conector de Seta Reta 38">
            <a:extLst>
              <a:ext uri="{FF2B5EF4-FFF2-40B4-BE49-F238E27FC236}">
                <a16:creationId xmlns:a16="http://schemas.microsoft.com/office/drawing/2014/main" id="{5AB3D46A-93CF-4731-90BC-E806D05CAEE4}"/>
              </a:ext>
            </a:extLst>
          </p:cNvPr>
          <p:cNvCxnSpPr>
            <a:cxnSpLocks/>
          </p:cNvCxnSpPr>
          <p:nvPr/>
        </p:nvCxnSpPr>
        <p:spPr>
          <a:xfrm>
            <a:off x="4233994" y="2102930"/>
            <a:ext cx="0" cy="1130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EBB1427C-82C9-45CE-8B7D-497DD5D51F33}"/>
              </a:ext>
            </a:extLst>
          </p:cNvPr>
          <p:cNvSpPr txBox="1"/>
          <p:nvPr/>
        </p:nvSpPr>
        <p:spPr>
          <a:xfrm>
            <a:off x="2504761" y="3396997"/>
            <a:ext cx="251498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O uso de sabonete com CHG está associado à seleção de microrganismos resistentes a este agente antisséptico?</a:t>
            </a:r>
            <a:endParaRPr lang="pt-BR" sz="1000" dirty="0">
              <a:latin typeface="Abadi" panose="020B0604020104020204" pitchFamily="34" charset="0"/>
            </a:endParaRPr>
          </a:p>
        </p:txBody>
      </p:sp>
      <p:cxnSp>
        <p:nvCxnSpPr>
          <p:cNvPr id="47" name="Conector de Seta Reta 46">
            <a:extLst>
              <a:ext uri="{FF2B5EF4-FFF2-40B4-BE49-F238E27FC236}">
                <a16:creationId xmlns:a16="http://schemas.microsoft.com/office/drawing/2014/main" id="{0829FA82-BE49-4984-8CA1-DDCB4DDBFBD9}"/>
              </a:ext>
            </a:extLst>
          </p:cNvPr>
          <p:cNvCxnSpPr>
            <a:cxnSpLocks/>
          </p:cNvCxnSpPr>
          <p:nvPr/>
        </p:nvCxnSpPr>
        <p:spPr>
          <a:xfrm>
            <a:off x="4526091" y="2112578"/>
            <a:ext cx="289805" cy="390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2AACC57F-EBFA-44A4-999E-9071CF20E1EF}"/>
              </a:ext>
            </a:extLst>
          </p:cNvPr>
          <p:cNvSpPr txBox="1"/>
          <p:nvPr/>
        </p:nvSpPr>
        <p:spPr>
          <a:xfrm>
            <a:off x="4406743" y="2515183"/>
            <a:ext cx="1438983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O uso de sabonete com CHG está associado à ocorrência de danos na integridade da pele?</a:t>
            </a:r>
            <a:endParaRPr lang="pt-BR" sz="1000" dirty="0">
              <a:latin typeface="Abadi" panose="020B0604020104020204" pitchFamily="34" charset="0"/>
            </a:endParaRPr>
          </a:p>
        </p:txBody>
      </p:sp>
      <p:sp>
        <p:nvSpPr>
          <p:cNvPr id="53" name="Seta: Curva para Cima 52">
            <a:extLst>
              <a:ext uri="{FF2B5EF4-FFF2-40B4-BE49-F238E27FC236}">
                <a16:creationId xmlns:a16="http://schemas.microsoft.com/office/drawing/2014/main" id="{8D2D4921-8DA1-4F99-B05C-8DAAB6F6E142}"/>
              </a:ext>
            </a:extLst>
          </p:cNvPr>
          <p:cNvSpPr/>
          <p:nvPr/>
        </p:nvSpPr>
        <p:spPr>
          <a:xfrm rot="18849319">
            <a:off x="5208603" y="2638861"/>
            <a:ext cx="2111063" cy="1220491"/>
          </a:xfrm>
          <a:prstGeom prst="curvedUpArrow">
            <a:avLst>
              <a:gd name="adj1" fmla="val 25000"/>
              <a:gd name="adj2" fmla="val 50000"/>
              <a:gd name="adj3" fmla="val 223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10DC5245-B60F-4520-99F0-B278ACA40952}"/>
              </a:ext>
            </a:extLst>
          </p:cNvPr>
          <p:cNvSpPr txBox="1"/>
          <p:nvPr/>
        </p:nvSpPr>
        <p:spPr>
          <a:xfrm>
            <a:off x="5121995" y="1152197"/>
            <a:ext cx="389050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b="0" i="0" dirty="0">
                <a:solidFill>
                  <a:srgbClr val="505050"/>
                </a:solidFill>
                <a:effectLst/>
                <a:latin typeface="Helvetica" panose="020B0604020202020204" pitchFamily="34" charset="0"/>
              </a:rPr>
              <a:t>Os estudos não mostraram diferença significativa nas taxas de HAI ao usar CHG para Higiene das mãos. Entre 13 estudos, 10 sugeriram uma associação com o uso e tolerância ao CHG. O uso de CHG foi associado a eventos de reação cutânea.</a:t>
            </a:r>
            <a:endParaRPr lang="pt-BR" sz="1200" dirty="0"/>
          </a:p>
        </p:txBody>
      </p:sp>
      <p:pic>
        <p:nvPicPr>
          <p:cNvPr id="57" name="Imagem 56">
            <a:extLst>
              <a:ext uri="{FF2B5EF4-FFF2-40B4-BE49-F238E27FC236}">
                <a16:creationId xmlns:a16="http://schemas.microsoft.com/office/drawing/2014/main" id="{A028DDD7-BB5C-49E4-8502-D33D376A31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7247" y="3707828"/>
            <a:ext cx="1295400" cy="580555"/>
          </a:xfrm>
          <a:prstGeom prst="rect">
            <a:avLst/>
          </a:prstGeom>
        </p:spPr>
      </p:pic>
      <p:pic>
        <p:nvPicPr>
          <p:cNvPr id="13" name="Espaço Reservado para Imagem 12" descr="Logotipo&#10;&#10;Descrição gerada automaticamente">
            <a:extLst>
              <a:ext uri="{FF2B5EF4-FFF2-40B4-BE49-F238E27FC236}">
                <a16:creationId xmlns:a16="http://schemas.microsoft.com/office/drawing/2014/main" id="{5F011E8B-7C8C-48A6-AEEF-D2B19A05FF66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5" r="7025"/>
          <a:stretch>
            <a:fillRect/>
          </a:stretch>
        </p:blipFill>
        <p:spPr>
          <a:xfrm>
            <a:off x="607523" y="4582547"/>
            <a:ext cx="431800" cy="438426"/>
          </a:xfrm>
        </p:spPr>
      </p:pic>
    </p:spTree>
    <p:extLst>
      <p:ext uri="{BB962C8B-B14F-4D97-AF65-F5344CB8AC3E}">
        <p14:creationId xmlns:p14="http://schemas.microsoft.com/office/powerpoint/2010/main" val="338292477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3F462C81B4CA4089CDB375C6F04451" ma:contentTypeVersion="13" ma:contentTypeDescription="Create a new document." ma:contentTypeScope="" ma:versionID="4eee17a48324ef3a8839ded83eb7de38">
  <xsd:schema xmlns:xsd="http://www.w3.org/2001/XMLSchema" xmlns:xs="http://www.w3.org/2001/XMLSchema" xmlns:p="http://schemas.microsoft.com/office/2006/metadata/properties" xmlns:ns3="bcd1ee4d-0a03-4459-8227-1729d7e061bd" xmlns:ns4="69a629a4-d0d4-49a2-bb4f-4472faa1e085" targetNamespace="http://schemas.microsoft.com/office/2006/metadata/properties" ma:root="true" ma:fieldsID="e7a6086a60396f1d785e83d39353bd74" ns3:_="" ns4:_="">
    <xsd:import namespace="bcd1ee4d-0a03-4459-8227-1729d7e061bd"/>
    <xsd:import namespace="69a629a4-d0d4-49a2-bb4f-4472faa1e0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ee4d-0a03-4459-8227-1729d7e06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629a4-d0d4-49a2-bb4f-4472faa1e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2590EA-0C5B-4498-8275-4BA46B0A58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7137FC-9D71-44E6-A5E9-F8E9B717AA1D}">
  <ds:schemaRefs>
    <ds:schemaRef ds:uri="http://purl.org/dc/elements/1.1/"/>
    <ds:schemaRef ds:uri="http://schemas.microsoft.com/office/2006/metadata/properties"/>
    <ds:schemaRef ds:uri="bcd1ee4d-0a03-4459-8227-1729d7e061bd"/>
    <ds:schemaRef ds:uri="69a629a4-d0d4-49a2-bb4f-4472faa1e08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452E5B6-66F6-4CFC-8201-64FEC47FE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d1ee4d-0a03-4459-8227-1729d7e061bd"/>
    <ds:schemaRef ds:uri="69a629a4-d0d4-49a2-bb4f-4472faa1e0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257</Words>
  <Application>Microsoft Office PowerPoint</Application>
  <PresentationFormat>Apresentação na tela (16:9)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Gill Sans MT</vt:lpstr>
      <vt:lpstr>Helvetica</vt:lpstr>
      <vt:lpstr>Galeria</vt:lpstr>
      <vt:lpstr>Devido ao  potencial risco de seleção de mutantes portadores de genes para resistência  a CHG e antibióticos, é aconselhável reservar o uso de CHG para outros fins que não higiene das mãos.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2018-07-23T12:36:44Z</cp:lastPrinted>
  <dcterms:created xsi:type="dcterms:W3CDTF">2018-05-29T20:11:58Z</dcterms:created>
  <dcterms:modified xsi:type="dcterms:W3CDTF">2021-11-25T01:19:03Z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2021-03-25T14:17:05Z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bf2387a5-b0f2-4910-8ffa-977b1bf672cb</vt:lpwstr>
  </property>
  <property fmtid="{D5CDD505-2E9C-101B-9397-08002B2CF9AE}" pid="8" name="MSIP_Label_549ac42a-3eb4-4074-b885-aea26bd6241e_ContentBits">
    <vt:lpwstr>0</vt:lpwstr>
  </property>
  <property fmtid="{D5CDD505-2E9C-101B-9397-08002B2CF9AE}" pid="9" name="ContentTypeId">
    <vt:lpwstr>0x010100103F462C81B4CA4089CDB375C6F04451</vt:lpwstr>
  </property>
</Properties>
</file>